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9" r:id="rId4"/>
    <p:sldId id="261" r:id="rId5"/>
    <p:sldId id="278" r:id="rId6"/>
    <p:sldId id="268" r:id="rId7"/>
    <p:sldId id="269" r:id="rId8"/>
    <p:sldId id="267" r:id="rId9"/>
    <p:sldId id="280" r:id="rId10"/>
    <p:sldId id="281" r:id="rId11"/>
    <p:sldId id="272" r:id="rId12"/>
    <p:sldId id="279" r:id="rId13"/>
    <p:sldId id="273" r:id="rId1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1E2"/>
    <a:srgbClr val="000099"/>
    <a:srgbClr val="003300"/>
    <a:srgbClr val="000066"/>
    <a:srgbClr val="000000"/>
    <a:srgbClr val="660033"/>
    <a:srgbClr val="660066"/>
    <a:srgbClr val="80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3"/>
    <p:restoredTop sz="88578" autoAdjust="0"/>
  </p:normalViewPr>
  <p:slideViewPr>
    <p:cSldViewPr>
      <p:cViewPr varScale="1">
        <p:scale>
          <a:sx n="65" d="100"/>
          <a:sy n="65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994FE-EF24-45FD-85B5-0FF528FAF1B3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BC010-9682-4E2B-9A47-D07D305E1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94B8-FA11-4E77-8985-CE0648E35C43}" type="datetimeFigureOut">
              <a:rPr lang="vi-VN" smtClean="0"/>
              <a:pPr/>
              <a:t>13/10/2021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0ED53-9882-41E5-9EC3-D93654549774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3.png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4.png"/><Relationship Id="rId9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9600" y="4943200"/>
            <a:ext cx="7924800" cy="9144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7. LUYỆN TẬP</a:t>
            </a:r>
          </a:p>
        </p:txBody>
      </p:sp>
      <p:sp>
        <p:nvSpPr>
          <p:cNvPr id="19458" name="AutoShape 2" descr="Giải bài tập trang 15, 16 SGK Toán 7 Tập 1 bài 17, 18, 19, 20, 21, 22,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1100" y="943802"/>
            <a:ext cx="2057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895600" y="53089"/>
            <a:ext cx="3048000" cy="707886"/>
          </a:xfrm>
          <a:prstGeom prst="rect">
            <a:avLst/>
          </a:prstGeom>
          <a:noFill/>
          <a:ln>
            <a:solidFill>
              <a:srgbClr val="FFFD4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HỌC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ARTEQ033">
            <a:extLst>
              <a:ext uri="{FF2B5EF4-FFF2-40B4-BE49-F238E27FC236}">
                <a16:creationId xmlns:a16="http://schemas.microsoft.com/office/drawing/2014/main" id="{D65DD3E9-1540-4652-AC64-4F0CE7777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434" y="1412776"/>
            <a:ext cx="2887216" cy="2878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-1104900" y="2347106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                  </a:t>
            </a:r>
            <a:endParaRPr lang="vi-VN" sz="2800" dirty="0"/>
          </a:p>
          <a:p>
            <a:r>
              <a:rPr lang="vi-VN" sz="2800" dirty="0"/>
              <a:t/>
            </a:r>
            <a:br>
              <a:rPr lang="vi-VN" sz="2800" dirty="0"/>
            </a:br>
            <a:endParaRPr lang="en-US" sz="2800" dirty="0"/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E2DFF1BF-98E7-4706-BC06-F4545AEC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2986"/>
            <a:ext cx="8991600" cy="129592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ngoài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: Cho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hình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dưới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đây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hãy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chứng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tỏ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m//n 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nhiều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endParaRPr lang="en-US" alt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533400" y="1560078"/>
            <a:ext cx="3352800" cy="2427054"/>
            <a:chOff x="1488" y="1248"/>
            <a:chExt cx="2208" cy="1584"/>
          </a:xfrm>
        </p:grpSpPr>
        <p:sp>
          <p:nvSpPr>
            <p:cNvPr id="13" name="Line 3"/>
            <p:cNvSpPr>
              <a:spLocks noChangeShapeType="1"/>
            </p:cNvSpPr>
            <p:nvPr/>
          </p:nvSpPr>
          <p:spPr bwMode="auto">
            <a:xfrm>
              <a:off x="1488" y="1776"/>
              <a:ext cx="816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2400" y="1344"/>
              <a:ext cx="698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 flipH="1">
              <a:off x="1776" y="2160"/>
              <a:ext cx="19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1584" y="212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2880" y="2169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1968" y="260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2448" y="124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1728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1824" y="211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2976" y="1966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872" y="218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60</a:t>
              </a:r>
              <a:r>
                <a:rPr lang="en-US" altLang="en-US" sz="1600" b="1" baseline="30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0</a:t>
              </a:r>
              <a:endParaRPr lang="en-US" altLang="en-US" sz="1600" b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3048" y="1932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120</a:t>
              </a:r>
              <a:r>
                <a:rPr lang="en-US" altLang="en-US" sz="1600" b="1" baseline="30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0</a:t>
              </a:r>
              <a:endParaRPr lang="en-US" altLang="en-US" sz="1600" b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823313" y="1847847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r>
              <a:rPr lang="en-US" altLang="en-US" sz="24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3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23313" y="2237503"/>
                <a:ext cx="4871718" cy="439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Ta </a:t>
                </a:r>
                <a:r>
                  <a:rPr lang="en-US" altLang="en-US" sz="2200" dirty="0" err="1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có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</m:oMath>
                </a14:m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  <m:r>
                          <a:rPr lang="vi-VN" sz="22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8</m:t>
                        </m:r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  <m:r>
                      <a:rPr lang="vi-VN" sz="2200" i="1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(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kề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bù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</a:t>
                </a:r>
                <a:endParaRPr lang="en-US" altLang="en-US" sz="2200" dirty="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313" y="2237503"/>
                <a:ext cx="4871718" cy="439864"/>
              </a:xfrm>
              <a:prstGeom prst="rect">
                <a:avLst/>
              </a:prstGeom>
              <a:blipFill rotWithShape="0">
                <a:blip r:embed="rId2"/>
                <a:stretch>
                  <a:fillRect l="-1627" t="-95833" r="-501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57839" y="2645252"/>
                <a:ext cx="3596818" cy="439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=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6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839" y="2645252"/>
                <a:ext cx="3596818" cy="439864"/>
              </a:xfrm>
              <a:prstGeom prst="rect">
                <a:avLst/>
              </a:prstGeom>
              <a:blipFill rotWithShape="0">
                <a:blip r:embed="rId3"/>
                <a:stretch>
                  <a:fillRect l="-1356" t="-95833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03689" y="3067279"/>
                <a:ext cx="1573892" cy="439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12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689" y="3067279"/>
                <a:ext cx="1573892" cy="439864"/>
              </a:xfrm>
              <a:prstGeom prst="rect">
                <a:avLst/>
              </a:prstGeom>
              <a:blipFill rotWithShape="0">
                <a:blip r:embed="rId4"/>
                <a:stretch>
                  <a:fillRect l="-3101" t="-95833" b="-1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82333" y="4916213"/>
                <a:ext cx="4729756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⇒</m:t>
                    </m:r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b="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vi-VN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pPr>
                          <m:e>
                            <m:r>
                              <a:rPr lang="vi-VN" sz="220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60</m:t>
                            </m:r>
                          </m:e>
                          <m:sup>
                            <m:r>
                              <a:rPr lang="vi-VN" sz="220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0</m:t>
                            </m:r>
                          </m:sup>
                        </m:sSup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+</m:t>
                        </m:r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120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333" y="4916213"/>
                <a:ext cx="4729756" cy="440120"/>
              </a:xfrm>
              <a:prstGeom prst="rect">
                <a:avLst/>
              </a:prstGeom>
              <a:blipFill rotWithShape="0">
                <a:blip r:embed="rId5"/>
                <a:stretch>
                  <a:fillRect t="-94521" b="-124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82333" y="5496187"/>
                <a:ext cx="5049203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b="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m:rPr>
                        <m:sty m:val="p"/>
                      </m:rPr>
                      <a:rPr lang="vi-VN" sz="22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v</m:t>
                    </m:r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b="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là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trong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cùng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phía</a:t>
                </a: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333" y="5496187"/>
                <a:ext cx="5049203" cy="440120"/>
              </a:xfrm>
              <a:prstGeom prst="rect">
                <a:avLst/>
              </a:prstGeom>
              <a:blipFill rotWithShape="0">
                <a:blip r:embed="rId6"/>
                <a:stretch>
                  <a:fillRect l="-1570" t="-95833" r="-725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38729" y="6040252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⇒</m:t>
                    </m:r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m//n</a:t>
                </a: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729" y="6040252"/>
                <a:ext cx="1016625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9859" r="-7186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70949" y="3576730"/>
                <a:ext cx="4948662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Ta </a:t>
                </a:r>
                <a:r>
                  <a:rPr lang="en-US" altLang="en-US" sz="2200" dirty="0" err="1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có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</m:oMath>
                </a14:m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  <m:r>
                          <a:rPr lang="vi-VN" sz="22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8</m:t>
                        </m:r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  <m:r>
                      <a:rPr lang="vi-VN" sz="2200" i="1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(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kề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bù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</a:t>
                </a:r>
                <a:endParaRPr lang="en-US" altLang="en-US" sz="2200" dirty="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949" y="3576730"/>
                <a:ext cx="4948662" cy="440120"/>
              </a:xfrm>
              <a:prstGeom prst="rect">
                <a:avLst/>
              </a:prstGeom>
              <a:blipFill rotWithShape="0">
                <a:blip r:embed="rId8"/>
                <a:stretch>
                  <a:fillRect l="-1601" t="-95833" r="-616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05475" y="3984479"/>
                <a:ext cx="3829253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=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475" y="3984479"/>
                <a:ext cx="3829253" cy="440120"/>
              </a:xfrm>
              <a:prstGeom prst="rect">
                <a:avLst/>
              </a:prstGeom>
              <a:blipFill rotWithShape="0">
                <a:blip r:embed="rId9"/>
                <a:stretch>
                  <a:fillRect l="-1433" t="-95833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51325" y="4406506"/>
                <a:ext cx="1466492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6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325" y="4406506"/>
                <a:ext cx="1466492" cy="440120"/>
              </a:xfrm>
              <a:prstGeom prst="rect">
                <a:avLst/>
              </a:prstGeom>
              <a:blipFill rotWithShape="0">
                <a:blip r:embed="rId10"/>
                <a:stretch>
                  <a:fillRect l="-3750" t="-95833" r="-833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07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28" grpId="0"/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1128" y="61203"/>
            <a:ext cx="79248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Củng</a:t>
            </a:r>
            <a:r>
              <a:rPr lang="en-US" sz="34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400" b="1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cố</a:t>
            </a:r>
            <a:endParaRPr lang="en-US" sz="3400" b="1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2062" y="772499"/>
            <a:ext cx="9140134" cy="513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1)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Điền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vào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 smtClean="0">
                <a:latin typeface="Times New Roman" charset="0"/>
                <a:ea typeface="Times New Roman" charset="0"/>
                <a:cs typeface="Times New Roman" charset="0"/>
              </a:rPr>
              <a:t>chỗ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trống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(…)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phát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biểu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latin typeface="Times New Roman" charset="0"/>
                <a:ea typeface="Times New Roman" charset="0"/>
                <a:cs typeface="Times New Roman" charset="0"/>
              </a:rPr>
              <a:t>sau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a)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Hai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a, b song song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với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được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kí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hiệu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là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………….</a:t>
            </a:r>
          </a:p>
          <a:p>
            <a:pPr>
              <a:lnSpc>
                <a:spcPct val="200000"/>
              </a:lnSpc>
            </a:pPr>
            <a:r>
              <a:rPr lang="en-US" sz="2800" b="1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800" b="1" dirty="0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en-US" sz="2800" dirty="0" err="1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dirty="0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c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cắt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b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tạo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thành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cặp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so le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sz="2800" dirty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thì</a:t>
            </a:r>
            <a:r>
              <a:rPr lang="en-US" sz="2800" b="1" dirty="0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mr-IN" sz="2800" b="1" dirty="0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……………………………</a:t>
            </a:r>
            <a:r>
              <a:rPr lang="vi-VN" sz="2800" b="1" dirty="0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2800" b="1" dirty="0" smtClean="0">
                <a:solidFill>
                  <a:srgbClr val="003300"/>
                </a:solidFill>
                <a:latin typeface="Times New Roman" charset="0"/>
                <a:ea typeface="Times New Roman" charset="0"/>
                <a:cs typeface="Times New Roman" charset="0"/>
              </a:rPr>
              <a:t>……………………</a:t>
            </a:r>
            <a:endParaRPr lang="en-US" sz="2800" b="1" dirty="0">
              <a:solidFill>
                <a:srgbClr val="0033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1128" y="2706062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pitchFamily="18" charset="2"/>
              </a:rPr>
              <a:t> b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62000" y="5257800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sz="28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song 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song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b</a:t>
            </a:r>
            <a:endParaRPr lang="en-US" sz="2800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697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0" y="225177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                  </a:t>
            </a:r>
            <a:endParaRPr lang="vi-VN" sz="2800" dirty="0"/>
          </a:p>
          <a:p>
            <a:r>
              <a:rPr lang="vi-VN" sz="2800" dirty="0"/>
              <a:t/>
            </a:r>
            <a:br>
              <a:rPr lang="vi-VN" sz="2800" dirty="0"/>
            </a:br>
            <a:endParaRPr lang="en-US" sz="2800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733800"/>
            <a:ext cx="2498011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753548"/>
            <a:ext cx="21526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25902" y="1700266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Gợi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ý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giải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</a:p>
          <a:p>
            <a:r>
              <a:rPr lang="vi-VN" sz="2800" dirty="0">
                <a:latin typeface="Times New Roman" charset="0"/>
                <a:ea typeface="Times New Roman" charset="0"/>
                <a:cs typeface="Times New Roman" charset="0"/>
              </a:rPr>
              <a:t>– Từ O′ vẽ O′x′//Ox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  <a:endParaRPr lang="vi-VN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vi-VN" sz="2800" dirty="0">
                <a:latin typeface="Times New Roman" charset="0"/>
                <a:ea typeface="Times New Roman" charset="0"/>
                <a:cs typeface="Times New Roman" charset="0"/>
              </a:rPr>
              <a:t>–Từ O′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v</a:t>
            </a:r>
            <a:r>
              <a:rPr lang="vi-VN" sz="2800" dirty="0">
                <a:latin typeface="Times New Roman" charset="0"/>
                <a:ea typeface="Times New Roman" charset="0"/>
                <a:cs typeface="Times New Roman" charset="0"/>
              </a:rPr>
              <a:t>ẽ O′y′//Oy sao cho góc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vi-VN" sz="2800" dirty="0">
                <a:latin typeface="Times New Roman" charset="0"/>
                <a:ea typeface="Times New Roman" charset="0"/>
                <a:cs typeface="Times New Roman" charset="0"/>
              </a:rPr>
              <a:t>x′O′y′ là góc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vi-VN" sz="2800" dirty="0">
                <a:latin typeface="Times New Roman" charset="0"/>
                <a:ea typeface="Times New Roman" charset="0"/>
                <a:cs typeface="Times New Roman" charset="0"/>
              </a:rPr>
              <a:t>nhọn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0639" y="3296558"/>
            <a:ext cx="312420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em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cần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lưu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ý: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Còn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trường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hợp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điểm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O’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không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nằm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xOy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; O’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nằm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trên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tia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0x (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hoặc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tia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0y)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thì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hình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khác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chút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em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nhớ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300" i="1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đủ</a:t>
            </a:r>
            <a:r>
              <a:rPr lang="en-US" sz="2300" i="1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E2DFF1BF-98E7-4706-BC06-F4545AEC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098" y="169211"/>
            <a:ext cx="8991600" cy="129592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29/92(SGK): Cho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nhọn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xOy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điểm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O’.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Hãy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u="sng" dirty="0" err="1"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u="sng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u="sng" dirty="0" err="1">
                <a:latin typeface="Times New Roman" charset="0"/>
                <a:ea typeface="Times New Roman" charset="0"/>
                <a:cs typeface="Times New Roman" charset="0"/>
              </a:rPr>
              <a:t>nhọn</a:t>
            </a:r>
            <a:r>
              <a:rPr lang="en-US" sz="2800" u="sng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x’Oy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’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O′x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′//Ox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O′y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′//Oy.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Hãy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đo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xem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xOy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x′O′y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′ 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không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7625" y="6075134"/>
                <a:ext cx="7924800" cy="570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Đo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xOy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và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x’O’y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’ ta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được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800" i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vi-VN" sz="28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x</m:t>
                        </m:r>
                        <m:r>
                          <m:rPr>
                            <m:sty m:val="p"/>
                          </m:rPr>
                          <a:rPr lang="vi-VN" sz="2800" i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Oy</m:t>
                        </m:r>
                      </m:e>
                    </m:acc>
                    <m:r>
                      <a:rPr lang="vi-VN" sz="2800" i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</m:oMath>
                </a14:m>
                <a:r>
                  <a:rPr lang="en-US" altLang="en-US" sz="28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800" i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p>
                          <m:sSupPr>
                            <m:ctrlPr>
                              <a:rPr lang="vi-VN" sz="2800" b="0" i="1" smtClean="0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 sz="2800" b="0" i="0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x</m:t>
                            </m:r>
                          </m:e>
                          <m:sup>
                            <m:r>
                              <a:rPr lang="vi-VN" sz="2800" b="0" i="0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vi-VN" sz="2800" b="0" i="1" smtClean="0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 sz="2800" b="0" i="0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O</m:t>
                            </m:r>
                          </m:e>
                          <m:sup>
                            <m:r>
                              <a:rPr lang="vi-VN" sz="2800" b="0" i="0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′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vi-VN" sz="28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y</m:t>
                        </m:r>
                        <m:r>
                          <a:rPr lang="vi-VN" sz="28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endParaRPr lang="en-US" sz="28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25" y="6075134"/>
                <a:ext cx="7924800" cy="570413"/>
              </a:xfrm>
              <a:prstGeom prst="rect">
                <a:avLst/>
              </a:prstGeom>
              <a:blipFill rotWithShape="0">
                <a:blip r:embed="rId4"/>
                <a:stretch>
                  <a:fillRect l="-1538" t="-3226" b="-30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071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Hướng</a:t>
            </a:r>
            <a:r>
              <a:rPr lang="en-US" sz="4800" dirty="0" smtClean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4800" dirty="0" err="1" smtClean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dẫn</a:t>
            </a:r>
            <a:r>
              <a:rPr lang="en-US" sz="4800" dirty="0" smtClean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4800" dirty="0" err="1" smtClean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tự</a:t>
            </a:r>
            <a:r>
              <a:rPr lang="en-US" sz="4800" dirty="0" smtClean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4800" dirty="0" err="1" smtClean="0">
                <a:solidFill>
                  <a:srgbClr val="000066"/>
                </a:solidFill>
                <a:latin typeface="Times New Roman" charset="0"/>
                <a:ea typeface="Times New Roman" charset="0"/>
                <a:cs typeface="Times New Roman" charset="0"/>
              </a:rPr>
              <a:t>học</a:t>
            </a:r>
            <a:endParaRPr lang="vi-VN" sz="4800" dirty="0">
              <a:solidFill>
                <a:srgbClr val="000066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419686" y="12954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Học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thuộc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tính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chất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về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dấu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hiệu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nhận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biết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song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endParaRPr lang="en-US" dirty="0">
              <a:solidFill>
                <a:srgbClr val="0E31E2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200000"/>
              </a:lnSpc>
            </a:pP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Làm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29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sách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giáo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khoa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toán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7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1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trang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92</a:t>
            </a:r>
          </a:p>
          <a:p>
            <a:pPr>
              <a:lnSpc>
                <a:spcPct val="200000"/>
              </a:lnSpc>
            </a:pP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Xem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“§5.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Tiên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đề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Ơ-Clit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về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song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song</a:t>
            </a:r>
            <a:r>
              <a:rPr lang="en-US" dirty="0">
                <a:solidFill>
                  <a:srgbClr val="0E31E2"/>
                </a:solidFill>
                <a:latin typeface="Times New Roman" charset="0"/>
                <a:ea typeface="Times New Roman" charset="0"/>
                <a:cs typeface="Times New Roman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21205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2911890" y="152400"/>
            <a:ext cx="3795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latin typeface="+mj-lt"/>
              </a:rPr>
              <a:t>KIỂM TRA BÀI CŨ</a:t>
            </a: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 sz="32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756195"/>
            <a:ext cx="2667000" cy="176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661118"/>
            <a:ext cx="21907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2400" y="868680"/>
            <a:ext cx="906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Câu</a:t>
            </a:r>
            <a:r>
              <a:rPr lang="en-US" sz="30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1: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a)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Nêu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dấu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hiệu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nhận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biết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song song</a:t>
            </a:r>
            <a:endParaRPr lang="en-US" sz="3000" dirty="0">
              <a:solidFill>
                <a:schemeClr val="accent6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187" y="1841718"/>
            <a:ext cx="88068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Nếu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c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cắt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đường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thẳng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a, b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các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tạo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thành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có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cặp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so le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hoặc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một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cặp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đồng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vị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thì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và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b song song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với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887" y="3770293"/>
            <a:ext cx="8955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b) Minh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họa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hình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so le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đồng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vị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thì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a//b 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0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2901339" y="162310"/>
            <a:ext cx="3338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>
                <a:latin typeface="Times New Roman" charset="0"/>
                <a:ea typeface="Times New Roman" charset="0"/>
                <a:cs typeface="Times New Roman" charset="0"/>
              </a:rPr>
              <a:t>KIỂM TRA BÀI CŨ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012" y="910979"/>
            <a:ext cx="906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Câu</a:t>
            </a:r>
            <a:r>
              <a:rPr lang="en-US" sz="30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2: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Cho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hình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000" dirty="0" err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vi-VN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hai đường thẳng Ax và By có song song với nhau không?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vi-VN" sz="30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ì sao?</a:t>
            </a:r>
            <a:endParaRPr lang="en-US" sz="3000" dirty="0">
              <a:solidFill>
                <a:schemeClr val="accent6">
                  <a:lumMod val="75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60" y="1885097"/>
            <a:ext cx="38481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4257" y="3783960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Giải</a:t>
            </a:r>
            <a:r>
              <a:rPr lang="en-US" sz="2800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en-US" sz="2800" u="sng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84449" y="4373963"/>
                <a:ext cx="5371727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Ta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có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: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𝑥</m:t>
                        </m:r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AB</m:t>
                        </m:r>
                        <m:r>
                          <a:rPr lang="vi-VN" sz="2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sSup>
                      <m:sSupPr>
                        <m:ctrlPr>
                          <a:rPr lang="vi-VN" sz="2800" b="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120</m:t>
                        </m:r>
                      </m:e>
                      <m:sup>
                        <m:r>
                          <a:rPr lang="vi-VN" sz="2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  <m:r>
                      <a:rPr lang="vi-VN" sz="2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ABy</m:t>
                        </m:r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8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sSup>
                      <m:sSupPr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120</m:t>
                        </m:r>
                      </m:e>
                      <m:sup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 dirty="0">
                    <a:effectLst/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endParaRPr lang="en-US" sz="28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449" y="4373963"/>
                <a:ext cx="5371727" cy="537583"/>
              </a:xfrm>
              <a:prstGeom prst="rect">
                <a:avLst/>
              </a:prstGeom>
              <a:blipFill rotWithShape="0">
                <a:blip r:embed="rId3"/>
                <a:stretch>
                  <a:fillRect l="-2384" t="-9091" r="-1362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55466" y="4965351"/>
                <a:ext cx="3873561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⇒</m:t>
                    </m:r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𝑥</m:t>
                        </m:r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AB</m:t>
                        </m:r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8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ABy</m:t>
                        </m:r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(=</m:t>
                    </m:r>
                    <m:sSup>
                      <m:sSupPr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120</m:t>
                        </m:r>
                      </m:e>
                      <m:sup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)</a:t>
                </a:r>
                <a:endParaRPr lang="en-US" sz="28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466" y="4965351"/>
                <a:ext cx="3873561" cy="537583"/>
              </a:xfrm>
              <a:prstGeom prst="rect">
                <a:avLst/>
              </a:prstGeom>
              <a:blipFill rotWithShape="0">
                <a:blip r:embed="rId4"/>
                <a:stretch>
                  <a:fillRect t="-9091" r="-2205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90600" y="5502934"/>
                <a:ext cx="5638147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mà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𝑥</m:t>
                        </m:r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AB</m:t>
                        </m:r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m:rPr>
                        <m:sty m:val="p"/>
                      </m:rP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v</m:t>
                    </m:r>
                    <m: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à </m:t>
                    </m:r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ABy</m:t>
                        </m:r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l</m:t>
                    </m:r>
                    <m: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à </m:t>
                    </m:r>
                  </m:oMath>
                </a14:m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so le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trong</a:t>
                </a:r>
                <a:endParaRPr lang="en-US" sz="28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502934"/>
                <a:ext cx="5638147" cy="537583"/>
              </a:xfrm>
              <a:prstGeom prst="rect">
                <a:avLst/>
              </a:prstGeom>
              <a:blipFill rotWithShape="0">
                <a:blip r:embed="rId5"/>
                <a:stretch>
                  <a:fillRect l="-2273" t="-9091" r="-1299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18735" y="6107282"/>
            <a:ext cx="2008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ên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Ax // By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7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7" grpId="0"/>
      <p:bldP spid="8" grpId="0"/>
      <p:bldP spid="9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08" descr="thuocdogoc">
            <a:extLst>
              <a:ext uri="{FF2B5EF4-FFF2-40B4-BE49-F238E27FC236}">
                <a16:creationId xmlns:a16="http://schemas.microsoft.com/office/drawing/2014/main" id="{511CEAD6-0DA1-42CC-BE62-B1E5DC70B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79325">
            <a:off x="3058973" y="3059202"/>
            <a:ext cx="4343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08" descr="thuocdogoc">
            <a:extLst>
              <a:ext uri="{FF2B5EF4-FFF2-40B4-BE49-F238E27FC236}">
                <a16:creationId xmlns:a16="http://schemas.microsoft.com/office/drawing/2014/main" id="{BB702DC5-59E6-4174-8FD4-B2F7A80F8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34328" y="2652932"/>
            <a:ext cx="4343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9">
            <a:extLst>
              <a:ext uri="{FF2B5EF4-FFF2-40B4-BE49-F238E27FC236}">
                <a16:creationId xmlns:a16="http://schemas.microsoft.com/office/drawing/2014/main" id="{40048DCB-69F9-49AC-B16F-8CE7530FD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74" y="1016445"/>
            <a:ext cx="8915400" cy="1213776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28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26/91sgk: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so le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xAB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yBA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đều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120</a:t>
            </a:r>
            <a:r>
              <a:rPr lang="en-US" altLang="en-US" sz="2800" baseline="30000" dirty="0">
                <a:solidFill>
                  <a:srgbClr val="3333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Ax, By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song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với</a:t>
            </a:r>
            <a:endParaRPr lang="en-US" altLang="en-US" sz="2800" dirty="0">
              <a:solidFill>
                <a:srgbClr val="33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23565FB2-73CD-407C-8BB0-D0A2966CD6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2681068"/>
            <a:ext cx="2590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" name="Line 15">
            <a:extLst>
              <a:ext uri="{FF2B5EF4-FFF2-40B4-BE49-F238E27FC236}">
                <a16:creationId xmlns:a16="http://schemas.microsoft.com/office/drawing/2014/main" id="{9559626E-9730-4172-BE19-1C513857FD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199" y="2709201"/>
            <a:ext cx="1239128" cy="1981206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" name="Line 16">
            <a:extLst>
              <a:ext uri="{FF2B5EF4-FFF2-40B4-BE49-F238E27FC236}">
                <a16:creationId xmlns:a16="http://schemas.microsoft.com/office/drawing/2014/main" id="{6C37E36C-F4AC-4FFC-B104-989D4E53A7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6482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3B174FDD-BCAC-4306-B1AB-2726E5026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204" y="3886200"/>
            <a:ext cx="1143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120</a:t>
            </a:r>
            <a:r>
              <a:rPr lang="en-US" altLang="en-US" sz="3200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102C861A-C17B-470B-8A36-89EEAD63A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667000"/>
            <a:ext cx="1143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120</a:t>
            </a:r>
            <a:r>
              <a:rPr lang="en-US" altLang="en-US" sz="3200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6BEF9C8D-C92B-4A31-A125-998A986F2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2071688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DAA8E4AC-D12A-49AD-9355-A24F955A4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5" y="44958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08C89557-6523-4FCB-A078-E0C65E2B4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46291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80008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F70F7252-C815-424F-BC5A-745879F9D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21050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80008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CB2FEA-B5A3-4EF1-89FB-AB7CE3336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9575" y="2080554"/>
            <a:ext cx="288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vi-VN" sz="4800" dirty="0"/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3C962B-830C-41F8-90D8-A3C1B5E79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004" y="4049274"/>
            <a:ext cx="60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vi-VN" sz="4800" dirty="0"/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48B1F2-22FF-49AD-9DA3-B79327F10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464" y="3810000"/>
            <a:ext cx="60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vi-VN" sz="4800" dirty="0"/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58310B-2385-4967-8465-720BFA5EF1DD}"/>
              </a:ext>
            </a:extLst>
          </p:cNvPr>
          <p:cNvSpPr txBox="1"/>
          <p:nvPr/>
        </p:nvSpPr>
        <p:spPr>
          <a:xfrm>
            <a:off x="3124200" y="68759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Luyện</a:t>
            </a:r>
            <a:r>
              <a:rPr lang="en-US" sz="44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endParaRPr lang="en-US" sz="44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7088" y="5148621"/>
                <a:ext cx="6190092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Ta</m:t>
                    </m:r>
                    <m: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c</m:t>
                    </m:r>
                    <m: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ó: </m:t>
                    </m:r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𝑥</m:t>
                        </m:r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AB</m:t>
                        </m:r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m:rPr>
                        <m:sty m:val="p"/>
                      </m:rP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v</m:t>
                    </m:r>
                    <m: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à </m:t>
                    </m:r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800" b="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𝑦𝐴</m:t>
                        </m:r>
                        <m:r>
                          <m:rPr>
                            <m:sty m:val="p"/>
                          </m:rP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B</m:t>
                        </m:r>
                        <m:r>
                          <a:rPr lang="vi-VN" sz="28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8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l</m:t>
                    </m:r>
                    <m:r>
                      <a:rPr lang="vi-VN" sz="28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à </m:t>
                    </m:r>
                  </m:oMath>
                </a14:m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sz="28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so le </a:t>
                </a:r>
                <a:r>
                  <a:rPr lang="en-US" sz="28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trong</a:t>
                </a:r>
                <a:endParaRPr lang="en-US" sz="28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88" y="5148621"/>
                <a:ext cx="6190092" cy="537583"/>
              </a:xfrm>
              <a:prstGeom prst="rect">
                <a:avLst/>
              </a:prstGeom>
              <a:blipFill rotWithShape="0">
                <a:blip r:embed="rId3"/>
                <a:stretch>
                  <a:fillRect t="-9091" r="-886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86917" y="5728726"/>
                <a:ext cx="4115229" cy="537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latin typeface="Cambria Math" charset="0"/>
                          <a:ea typeface="Times New Roman" charset="0"/>
                          <a:cs typeface="Times New Roman" charset="0"/>
                        </a:rPr>
                        <m:t>m</m:t>
                      </m:r>
                      <m:r>
                        <a:rPr lang="vi-VN" sz="2800" i="0" smtClean="0">
                          <a:latin typeface="Cambria Math" charset="0"/>
                          <a:ea typeface="Times New Roman" charset="0"/>
                          <a:cs typeface="Times New Roman" charset="0"/>
                        </a:rPr>
                        <m:t>à </m:t>
                      </m:r>
                      <m:acc>
                        <m:accPr>
                          <m:chr m:val="̂"/>
                          <m:ctrlPr>
                            <a:rPr lang="vi-VN" sz="2800" i="1" smtClean="0">
                              <a:latin typeface="Cambria Math" panose="02040503050406030204" pitchFamily="18" charset="0"/>
                              <a:ea typeface="Times New Roman" charset="0"/>
                              <a:cs typeface="Times New Roman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vi-VN" sz="2800" i="0"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xAB</m:t>
                          </m:r>
                          <m:r>
                            <a:rPr lang="vi-VN" sz="2800" i="0"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 </m:t>
                          </m:r>
                        </m:e>
                      </m:acc>
                      <m:r>
                        <a:rPr lang="vi-VN" sz="2800" i="0">
                          <a:latin typeface="Cambria Math" charset="0"/>
                          <a:ea typeface="Times New Roman" charset="0"/>
                          <a:cs typeface="Times New Roman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vi-VN" sz="2800" i="1">
                              <a:latin typeface="Cambria Math" panose="02040503050406030204" pitchFamily="18" charset="0"/>
                              <a:ea typeface="Times New Roman" charset="0"/>
                              <a:cs typeface="Times New Roman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vi-VN" sz="2800" i="0"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ABy</m:t>
                          </m:r>
                          <m:r>
                            <a:rPr lang="vi-VN" sz="2800" i="0"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 </m:t>
                          </m:r>
                        </m:e>
                      </m:acc>
                      <m:r>
                        <a:rPr lang="vi-VN" sz="2800" i="0">
                          <a:latin typeface="Cambria Math" charset="0"/>
                          <a:ea typeface="Times New Roman" charset="0"/>
                          <a:cs typeface="Times New Roman" charset="0"/>
                        </a:rPr>
                        <m:t>(=</m:t>
                      </m:r>
                      <m:sSup>
                        <m:sSupPr>
                          <m:ctrlPr>
                            <a:rPr lang="vi-VN" sz="2800" i="1">
                              <a:latin typeface="Cambria Math" panose="02040503050406030204" pitchFamily="18" charset="0"/>
                              <a:ea typeface="Times New Roman" charset="0"/>
                              <a:cs typeface="Times New Roman" charset="0"/>
                            </a:rPr>
                          </m:ctrlPr>
                        </m:sSupPr>
                        <m:e>
                          <m:r>
                            <a:rPr lang="vi-VN" sz="2800" i="0"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120</m:t>
                          </m:r>
                        </m:e>
                        <m:sup>
                          <m:r>
                            <a:rPr lang="vi-VN" sz="2800" i="0">
                              <a:latin typeface="Cambria Math" charset="0"/>
                              <a:ea typeface="Times New Roman" charset="0"/>
                              <a:cs typeface="Times New Roman" charset="0"/>
                            </a:rPr>
                            <m:t>0</m:t>
                          </m:r>
                        </m:sup>
                      </m:sSup>
                      <m:r>
                        <a:rPr lang="vi-VN" sz="2800" b="0" i="0" smtClean="0">
                          <a:latin typeface="Cambria Math" charset="0"/>
                          <a:ea typeface="Times New Roman" charset="0"/>
                          <a:cs typeface="Times New Roman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917" y="5728726"/>
                <a:ext cx="4115229" cy="5375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23764" y="6291588"/>
            <a:ext cx="2008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nên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Ax //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8" grpId="0"/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>
            <a:extLst>
              <a:ext uri="{FF2B5EF4-FFF2-40B4-BE49-F238E27FC236}">
                <a16:creationId xmlns:a16="http://schemas.microsoft.com/office/drawing/2014/main" id="{C896D122-252D-48ED-89A5-AE7ED22C9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04800"/>
            <a:ext cx="8763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26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6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6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27/91: 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Cho tam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giác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ABC.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AD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sao</a:t>
            </a:r>
            <a:endParaRPr lang="en-US" altLang="en-US" sz="2600" dirty="0">
              <a:solidFill>
                <a:srgbClr val="3333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AD = BC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AD song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song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600" dirty="0">
                <a:solidFill>
                  <a:srgbClr val="333300"/>
                </a:solidFill>
                <a:latin typeface="Times New Roman" panose="02020603050405020304" pitchFamily="18" charset="0"/>
              </a:rPr>
              <a:t> BC.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3CF4859-F895-4D5D-BE59-6272F893B129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048000"/>
            <a:ext cx="4038600" cy="2095500"/>
            <a:chOff x="1676400" y="3048000"/>
            <a:chExt cx="4038600" cy="2095500"/>
          </a:xfrm>
        </p:grpSpPr>
        <p:sp>
          <p:nvSpPr>
            <p:cNvPr id="10257" name="Line 15">
              <a:extLst>
                <a:ext uri="{FF2B5EF4-FFF2-40B4-BE49-F238E27FC236}">
                  <a16:creationId xmlns:a16="http://schemas.microsoft.com/office/drawing/2014/main" id="{7F74A9B9-2976-4DFE-BF2A-011D6E9F58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6400" y="5143500"/>
              <a:ext cx="4038600" cy="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8" name="Line 15">
              <a:extLst>
                <a:ext uri="{FF2B5EF4-FFF2-40B4-BE49-F238E27FC236}">
                  <a16:creationId xmlns:a16="http://schemas.microsoft.com/office/drawing/2014/main" id="{C1530CA8-C995-4376-90DF-0BB9295BA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5200" y="3048000"/>
              <a:ext cx="2209800" cy="209550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9" name="Line 15">
              <a:extLst>
                <a:ext uri="{FF2B5EF4-FFF2-40B4-BE49-F238E27FC236}">
                  <a16:creationId xmlns:a16="http://schemas.microsoft.com/office/drawing/2014/main" id="{A8CEC81D-76CB-49BC-98DE-C26135C537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5677" y="3048000"/>
              <a:ext cx="1819523" cy="209550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98F9166-891A-44A0-806F-3A1411C0B19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452688"/>
            <a:ext cx="4953000" cy="3217862"/>
            <a:chOff x="1219200" y="2452314"/>
            <a:chExt cx="4953000" cy="3218236"/>
          </a:xfrm>
        </p:grpSpPr>
        <p:sp>
          <p:nvSpPr>
            <p:cNvPr id="10254" name="Text Box 18">
              <a:extLst>
                <a:ext uri="{FF2B5EF4-FFF2-40B4-BE49-F238E27FC236}">
                  <a16:creationId xmlns:a16="http://schemas.microsoft.com/office/drawing/2014/main" id="{9792BE5A-0789-4929-AE20-3305C78F75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4992757"/>
              <a:ext cx="4572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80008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0255" name="Text Box 18">
              <a:extLst>
                <a:ext uri="{FF2B5EF4-FFF2-40B4-BE49-F238E27FC236}">
                  <a16:creationId xmlns:a16="http://schemas.microsoft.com/office/drawing/2014/main" id="{25677752-6281-4BF5-95D9-F1B9216CF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5029200"/>
              <a:ext cx="4572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80008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56" name="Text Box 18">
              <a:extLst>
                <a:ext uri="{FF2B5EF4-FFF2-40B4-BE49-F238E27FC236}">
                  <a16:creationId xmlns:a16="http://schemas.microsoft.com/office/drawing/2014/main" id="{9246018C-6FA8-46AF-8EC0-6DC05E2D7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2077" y="2452314"/>
              <a:ext cx="4572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80008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6CFDD4-BA22-495E-B6C3-4881BBEBDCF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353457"/>
            <a:ext cx="4109803" cy="696132"/>
            <a:chOff x="3505200" y="2353030"/>
            <a:chExt cx="4109803" cy="696958"/>
          </a:xfrm>
        </p:grpSpPr>
        <p:sp>
          <p:nvSpPr>
            <p:cNvPr id="10252" name="Line 15">
              <a:extLst>
                <a:ext uri="{FF2B5EF4-FFF2-40B4-BE49-F238E27FC236}">
                  <a16:creationId xmlns:a16="http://schemas.microsoft.com/office/drawing/2014/main" id="{1EEFAB66-4619-4192-B593-8291C9A5EC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5200" y="3049988"/>
              <a:ext cx="4038600" cy="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3" name="Text Box 18">
              <a:extLst>
                <a:ext uri="{FF2B5EF4-FFF2-40B4-BE49-F238E27FC236}">
                  <a16:creationId xmlns:a16="http://schemas.microsoft.com/office/drawing/2014/main" id="{3FC1B654-EA21-41DE-BF82-F8264CD6C2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39000" y="2353030"/>
              <a:ext cx="376003" cy="653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800080"/>
                  </a:solidFill>
                  <a:latin typeface="Times New Roman" panose="02020603050405020304" pitchFamily="18" charset="0"/>
                </a:rPr>
                <a:t>D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CD23060-EF2D-4B61-8B06-6BA05DDD98FA}"/>
              </a:ext>
            </a:extLst>
          </p:cNvPr>
          <p:cNvGrpSpPr>
            <a:grpSpLocks/>
          </p:cNvGrpSpPr>
          <p:nvPr/>
        </p:nvGrpSpPr>
        <p:grpSpPr bwMode="auto">
          <a:xfrm>
            <a:off x="3495675" y="2901950"/>
            <a:ext cx="2155825" cy="2387600"/>
            <a:chOff x="3495922" y="2901232"/>
            <a:chExt cx="2154805" cy="2389021"/>
          </a:xfrm>
        </p:grpSpPr>
        <p:sp>
          <p:nvSpPr>
            <p:cNvPr id="10250" name="Line 15">
              <a:extLst>
                <a:ext uri="{FF2B5EF4-FFF2-40B4-BE49-F238E27FC236}">
                  <a16:creationId xmlns:a16="http://schemas.microsoft.com/office/drawing/2014/main" id="{8AA8D436-B680-4F92-8906-63A3566054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5922" y="5029198"/>
              <a:ext cx="152401" cy="26105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1" name="Line 15">
              <a:extLst>
                <a:ext uri="{FF2B5EF4-FFF2-40B4-BE49-F238E27FC236}">
                  <a16:creationId xmlns:a16="http://schemas.microsoft.com/office/drawing/2014/main" id="{7E0B1EBE-54ED-45BD-A494-67B5C1A37B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7123" y="2901232"/>
              <a:ext cx="173604" cy="29916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B1F9B5C-C660-4B4B-BAB7-B823958B90FE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651125"/>
            <a:ext cx="3389313" cy="2889250"/>
            <a:chOff x="2895600" y="2651455"/>
            <a:chExt cx="3389743" cy="2888589"/>
          </a:xfrm>
        </p:grpSpPr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07FAD5A7-8C11-4D71-AAA4-7A69EBA0D407}"/>
                </a:ext>
              </a:extLst>
            </p:cNvPr>
            <p:cNvSpPr/>
            <p:nvPr/>
          </p:nvSpPr>
          <p:spPr bwMode="auto">
            <a:xfrm rot="5400000">
              <a:off x="3114061" y="2432994"/>
              <a:ext cx="855467" cy="1292389"/>
            </a:xfrm>
            <a:prstGeom prst="arc">
              <a:avLst>
                <a:gd name="adj1" fmla="val 16200000"/>
                <a:gd name="adj2" fmla="val 1882506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92249C5D-5086-49E3-8AA8-77F668F1AFBB}"/>
                </a:ext>
              </a:extLst>
            </p:cNvPr>
            <p:cNvSpPr/>
            <p:nvPr/>
          </p:nvSpPr>
          <p:spPr bwMode="auto">
            <a:xfrm rot="16200000">
              <a:off x="5211416" y="4466116"/>
              <a:ext cx="855466" cy="1292389"/>
            </a:xfrm>
            <a:prstGeom prst="arc">
              <a:avLst>
                <a:gd name="adj1" fmla="val 16200000"/>
                <a:gd name="adj2" fmla="val 1882506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" name="Line 2">
            <a:extLst>
              <a:ext uri="{FF2B5EF4-FFF2-40B4-BE49-F238E27FC236}">
                <a16:creationId xmlns:a16="http://schemas.microsoft.com/office/drawing/2014/main" id="{181CE1EA-DAC0-443F-BD3E-EDC5AFF59711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0"/>
            <a:ext cx="754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4" name="Group 29">
            <a:extLst>
              <a:ext uri="{FF2B5EF4-FFF2-40B4-BE49-F238E27FC236}">
                <a16:creationId xmlns:a16="http://schemas.microsoft.com/office/drawing/2014/main" id="{A07292D3-63D4-45F8-A02F-DD2A0D921541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048000"/>
            <a:ext cx="7321550" cy="457200"/>
            <a:chOff x="624" y="633"/>
            <a:chExt cx="4612" cy="288"/>
          </a:xfrm>
        </p:grpSpPr>
        <p:sp>
          <p:nvSpPr>
            <p:cNvPr id="25" name="Rectangle 30">
              <a:extLst>
                <a:ext uri="{FF2B5EF4-FFF2-40B4-BE49-F238E27FC236}">
                  <a16:creationId xmlns:a16="http://schemas.microsoft.com/office/drawing/2014/main" id="{C3F9E1E9-FA00-4156-BCFE-278D3359E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633"/>
              <a:ext cx="460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26" name="Text Box 31">
              <a:extLst>
                <a:ext uri="{FF2B5EF4-FFF2-40B4-BE49-F238E27FC236}">
                  <a16:creationId xmlns:a16="http://schemas.microsoft.com/office/drawing/2014/main" id="{FBDE09EC-E615-4DA4-98B9-960031A32E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" y="661"/>
              <a:ext cx="451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IIIIIIIIIIIIIIIIIIIIIIIIIIIIIIIIIIIIIIIIIIIIIIIIIIIIIIIIIIIIIIIIIIIIIIIIIIIIIIIIIIIIIIIIIII</a:t>
              </a:r>
            </a:p>
          </p:txBody>
        </p:sp>
      </p:grpSp>
      <p:pic>
        <p:nvPicPr>
          <p:cNvPr id="27" name="Picture 16" descr="Ruler">
            <a:extLst>
              <a:ext uri="{FF2B5EF4-FFF2-40B4-BE49-F238E27FC236}">
                <a16:creationId xmlns:a16="http://schemas.microsoft.com/office/drawing/2014/main" id="{C544679F-8832-488C-8B5C-0A7088E20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29200"/>
            <a:ext cx="8185150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A6A525A-682C-4179-993A-FE552AAE9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578350"/>
            <a:ext cx="60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vi-VN" sz="4800" dirty="0"/>
              <a:t>.</a:t>
            </a:r>
          </a:p>
        </p:txBody>
      </p:sp>
      <p:pic>
        <p:nvPicPr>
          <p:cNvPr id="29" name="Picture 16" descr="Ruler">
            <a:extLst>
              <a:ext uri="{FF2B5EF4-FFF2-40B4-BE49-F238E27FC236}">
                <a16:creationId xmlns:a16="http://schemas.microsoft.com/office/drawing/2014/main" id="{8A62694D-46FE-482E-9C65-36B288968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2934220"/>
            <a:ext cx="8185150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C48B449E-5D70-4182-9B7B-D5198E13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650" y="2392180"/>
            <a:ext cx="60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vi-VN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945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8" grpId="0"/>
      <p:bldP spid="28" grpId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2">
            <a:extLst>
              <a:ext uri="{FF2B5EF4-FFF2-40B4-BE49-F238E27FC236}">
                <a16:creationId xmlns:a16="http://schemas.microsoft.com/office/drawing/2014/main" id="{FC0496DA-B236-4445-A5E6-8E5D1EEAD2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08475" y="3103563"/>
            <a:ext cx="144780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AD364472-5F3A-4483-922F-53D1A062F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189163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80008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54111C0D-63AB-43A0-A6FF-2CC040B34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36763"/>
            <a:ext cx="762000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BA9EBE3B-448F-483B-AFB5-B1A056924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188" y="43910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80008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84998" name="Group 6">
            <a:extLst>
              <a:ext uri="{FF2B5EF4-FFF2-40B4-BE49-F238E27FC236}">
                <a16:creationId xmlns:a16="http://schemas.microsoft.com/office/drawing/2014/main" id="{AB51AE46-AA6B-4605-8AE2-256C9470F4E8}"/>
              </a:ext>
            </a:extLst>
          </p:cNvPr>
          <p:cNvGrpSpPr>
            <a:grpSpLocks/>
          </p:cNvGrpSpPr>
          <p:nvPr/>
        </p:nvGrpSpPr>
        <p:grpSpPr bwMode="auto">
          <a:xfrm rot="-3374370">
            <a:off x="-147638" y="4789488"/>
            <a:ext cx="5472113" cy="2281238"/>
            <a:chOff x="-1440" y="1535"/>
            <a:chExt cx="3447" cy="1437"/>
          </a:xfrm>
        </p:grpSpPr>
        <p:grpSp>
          <p:nvGrpSpPr>
            <p:cNvPr id="11299" name="Group 7">
              <a:extLst>
                <a:ext uri="{FF2B5EF4-FFF2-40B4-BE49-F238E27FC236}">
                  <a16:creationId xmlns:a16="http://schemas.microsoft.com/office/drawing/2014/main" id="{049BAB55-067A-42FC-8164-991CC8C518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1535"/>
              <a:ext cx="711" cy="1437"/>
              <a:chOff x="3064" y="1222"/>
              <a:chExt cx="711" cy="1437"/>
            </a:xfrm>
          </p:grpSpPr>
          <p:sp>
            <p:nvSpPr>
              <p:cNvPr id="11301" name="Rectangle 8">
                <a:extLst>
                  <a:ext uri="{FF2B5EF4-FFF2-40B4-BE49-F238E27FC236}">
                    <a16:creationId xmlns:a16="http://schemas.microsoft.com/office/drawing/2014/main" id="{DD8D90E7-2E9C-4522-B892-897A9C5261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75758">
                <a:off x="3007" y="1846"/>
                <a:ext cx="1392" cy="144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1302" name="AutoShape 9">
                <a:extLst>
                  <a:ext uri="{FF2B5EF4-FFF2-40B4-BE49-F238E27FC236}">
                    <a16:creationId xmlns:a16="http://schemas.microsoft.com/office/drawing/2014/main" id="{94094741-520E-4A13-92DC-9B363BD1E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338140">
                <a:off x="3064" y="2371"/>
                <a:ext cx="144" cy="288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</p:grpSp>
        <p:sp>
          <p:nvSpPr>
            <p:cNvPr id="11300" name="Line 10">
              <a:extLst>
                <a:ext uri="{FF2B5EF4-FFF2-40B4-BE49-F238E27FC236}">
                  <a16:creationId xmlns:a16="http://schemas.microsoft.com/office/drawing/2014/main" id="{D8043413-A07E-410A-A971-24478FE4BB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1440" y="2928"/>
              <a:ext cx="273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271" name="Line 11">
            <a:extLst>
              <a:ext uri="{FF2B5EF4-FFF2-40B4-BE49-F238E27FC236}">
                <a16:creationId xmlns:a16="http://schemas.microsoft.com/office/drawing/2014/main" id="{CD633F0F-BEF7-4D1F-9AA5-1CF7E3F958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8888" y="5257800"/>
            <a:ext cx="1793875" cy="2687638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5004" name="Group 12">
            <a:extLst>
              <a:ext uri="{FF2B5EF4-FFF2-40B4-BE49-F238E27FC236}">
                <a16:creationId xmlns:a16="http://schemas.microsoft.com/office/drawing/2014/main" id="{2BD9E173-A3F8-4618-8ACD-5D93B8EE183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371975" y="2249488"/>
            <a:ext cx="1981200" cy="2971800"/>
            <a:chOff x="3936" y="576"/>
            <a:chExt cx="1152" cy="1872"/>
          </a:xfrm>
        </p:grpSpPr>
        <p:sp>
          <p:nvSpPr>
            <p:cNvPr id="11297" name="AutoShape 13">
              <a:extLst>
                <a:ext uri="{FF2B5EF4-FFF2-40B4-BE49-F238E27FC236}">
                  <a16:creationId xmlns:a16="http://schemas.microsoft.com/office/drawing/2014/main" id="{887AFA51-36EF-4E65-B3B0-EA1E367DA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1298" name="AutoShape 14">
              <a:extLst>
                <a:ext uri="{FF2B5EF4-FFF2-40B4-BE49-F238E27FC236}">
                  <a16:creationId xmlns:a16="http://schemas.microsoft.com/office/drawing/2014/main" id="{0D445386-7834-4358-B13C-C6025EC42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</p:grpSp>
      <p:grpSp>
        <p:nvGrpSpPr>
          <p:cNvPr id="85007" name="Group 15">
            <a:extLst>
              <a:ext uri="{FF2B5EF4-FFF2-40B4-BE49-F238E27FC236}">
                <a16:creationId xmlns:a16="http://schemas.microsoft.com/office/drawing/2014/main" id="{456690C3-0409-4C6E-90CC-28D6CE2BC103}"/>
              </a:ext>
            </a:extLst>
          </p:cNvPr>
          <p:cNvGrpSpPr>
            <a:grpSpLocks/>
          </p:cNvGrpSpPr>
          <p:nvPr/>
        </p:nvGrpSpPr>
        <p:grpSpPr bwMode="auto">
          <a:xfrm>
            <a:off x="-561975" y="893763"/>
            <a:ext cx="5472113" cy="2281237"/>
            <a:chOff x="-1440" y="1535"/>
            <a:chExt cx="3447" cy="1437"/>
          </a:xfrm>
        </p:grpSpPr>
        <p:grpSp>
          <p:nvGrpSpPr>
            <p:cNvPr id="11293" name="Group 16">
              <a:extLst>
                <a:ext uri="{FF2B5EF4-FFF2-40B4-BE49-F238E27FC236}">
                  <a16:creationId xmlns:a16="http://schemas.microsoft.com/office/drawing/2014/main" id="{F369BD08-47D3-4CA8-939F-906BBB7679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1535"/>
              <a:ext cx="711" cy="1437"/>
              <a:chOff x="3064" y="1222"/>
              <a:chExt cx="711" cy="1437"/>
            </a:xfrm>
          </p:grpSpPr>
          <p:sp>
            <p:nvSpPr>
              <p:cNvPr id="11295" name="Rectangle 17">
                <a:extLst>
                  <a:ext uri="{FF2B5EF4-FFF2-40B4-BE49-F238E27FC236}">
                    <a16:creationId xmlns:a16="http://schemas.microsoft.com/office/drawing/2014/main" id="{2DEC0922-E0D0-4F90-813E-6620BDB137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775758">
                <a:off x="3007" y="1846"/>
                <a:ext cx="1392" cy="144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1296" name="AutoShape 18">
                <a:extLst>
                  <a:ext uri="{FF2B5EF4-FFF2-40B4-BE49-F238E27FC236}">
                    <a16:creationId xmlns:a16="http://schemas.microsoft.com/office/drawing/2014/main" id="{71E70112-DBEB-4EA8-9158-D69B58E6B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338140">
                <a:off x="3064" y="2371"/>
                <a:ext cx="144" cy="288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</p:grpSp>
        <p:sp>
          <p:nvSpPr>
            <p:cNvPr id="11294" name="Line 19">
              <a:extLst>
                <a:ext uri="{FF2B5EF4-FFF2-40B4-BE49-F238E27FC236}">
                  <a16:creationId xmlns:a16="http://schemas.microsoft.com/office/drawing/2014/main" id="{BE0554C5-A053-459F-AF8C-7B7624FAEE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1440" y="2928"/>
              <a:ext cx="273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274" name="Line 20">
            <a:extLst>
              <a:ext uri="{FF2B5EF4-FFF2-40B4-BE49-F238E27FC236}">
                <a16:creationId xmlns:a16="http://schemas.microsoft.com/office/drawing/2014/main" id="{BC0BCEDF-FBF6-4DDA-88E0-086FFBA33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7438" y="3105150"/>
            <a:ext cx="2667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5013" name="Group 21">
            <a:extLst>
              <a:ext uri="{FF2B5EF4-FFF2-40B4-BE49-F238E27FC236}">
                <a16:creationId xmlns:a16="http://schemas.microsoft.com/office/drawing/2014/main" id="{A25D77CB-EBDA-463B-80B7-13A0C2FF4C36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124200"/>
            <a:ext cx="6705600" cy="641350"/>
            <a:chOff x="1104" y="3360"/>
            <a:chExt cx="4224" cy="404"/>
          </a:xfrm>
        </p:grpSpPr>
        <p:sp>
          <p:nvSpPr>
            <p:cNvPr id="11291" name="Rectangle 22">
              <a:extLst>
                <a:ext uri="{FF2B5EF4-FFF2-40B4-BE49-F238E27FC236}">
                  <a16:creationId xmlns:a16="http://schemas.microsoft.com/office/drawing/2014/main" id="{C42DA8BA-DB18-4F96-BFE3-5D2B8169E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360"/>
              <a:ext cx="422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1292" name="Text Box 23">
              <a:extLst>
                <a:ext uri="{FF2B5EF4-FFF2-40B4-BE49-F238E27FC236}">
                  <a16:creationId xmlns:a16="http://schemas.microsoft.com/office/drawing/2014/main" id="{473642C9-1455-4CFA-83C2-2D6DE28BC9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7" y="3360"/>
              <a:ext cx="38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IIIIIIIIIIIIIIIIIIIIIIIIIIIIIIIIIIIIIIIIIIIIIIIIIIIIIIIIIIIIIIIIIIIIIIIIIIIIIIIIIIIIIIIIIIIIII</a:t>
              </a:r>
            </a:p>
          </p:txBody>
        </p:sp>
      </p:grpSp>
      <p:sp>
        <p:nvSpPr>
          <p:cNvPr id="85016" name="Line 24">
            <a:extLst>
              <a:ext uri="{FF2B5EF4-FFF2-40B4-BE49-F238E27FC236}">
                <a16:creationId xmlns:a16="http://schemas.microsoft.com/office/drawing/2014/main" id="{B12BB68F-B95F-4E5B-9D61-72ED04762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124200"/>
            <a:ext cx="419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5017" name="Text Box 25">
            <a:extLst>
              <a:ext uri="{FF2B5EF4-FFF2-40B4-BE49-F238E27FC236}">
                <a16:creationId xmlns:a16="http://schemas.microsoft.com/office/drawing/2014/main" id="{C45D5AE2-3AFA-466B-837B-68A77C0FF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5165725"/>
            <a:ext cx="83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80008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85018" name="Text Box 26">
            <a:extLst>
              <a:ext uri="{FF2B5EF4-FFF2-40B4-BE49-F238E27FC236}">
                <a16:creationId xmlns:a16="http://schemas.microsoft.com/office/drawing/2014/main" id="{D6EED892-946D-45D5-BF01-7CD0E7AA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209800"/>
            <a:ext cx="83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800080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85019" name="Freeform 27">
            <a:extLst>
              <a:ext uri="{FF2B5EF4-FFF2-40B4-BE49-F238E27FC236}">
                <a16:creationId xmlns:a16="http://schemas.microsoft.com/office/drawing/2014/main" id="{ABA18474-D8F6-4DF8-9EAA-50A886CAC4FA}"/>
              </a:ext>
            </a:extLst>
          </p:cNvPr>
          <p:cNvSpPr>
            <a:spLocks/>
          </p:cNvSpPr>
          <p:nvPr/>
        </p:nvSpPr>
        <p:spPr bwMode="auto">
          <a:xfrm>
            <a:off x="4648200" y="4779963"/>
            <a:ext cx="304800" cy="457200"/>
          </a:xfrm>
          <a:custGeom>
            <a:avLst/>
            <a:gdLst>
              <a:gd name="T0" fmla="*/ 0 w 192"/>
              <a:gd name="T1" fmla="*/ 0 h 288"/>
              <a:gd name="T2" fmla="*/ 228600 w 192"/>
              <a:gd name="T3" fmla="*/ 152400 h 288"/>
              <a:gd name="T4" fmla="*/ 304800 w 192"/>
              <a:gd name="T5" fmla="*/ 457200 h 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288">
                <a:moveTo>
                  <a:pt x="0" y="0"/>
                </a:moveTo>
                <a:cubicBezTo>
                  <a:pt x="56" y="24"/>
                  <a:pt x="112" y="48"/>
                  <a:pt x="144" y="96"/>
                </a:cubicBezTo>
                <a:cubicBezTo>
                  <a:pt x="176" y="144"/>
                  <a:pt x="184" y="216"/>
                  <a:pt x="192" y="28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5020" name="Freeform 28">
            <a:extLst>
              <a:ext uri="{FF2B5EF4-FFF2-40B4-BE49-F238E27FC236}">
                <a16:creationId xmlns:a16="http://schemas.microsoft.com/office/drawing/2014/main" id="{DF29BD9D-162A-4528-83DF-8667A1A88454}"/>
              </a:ext>
            </a:extLst>
          </p:cNvPr>
          <p:cNvSpPr>
            <a:spLocks/>
          </p:cNvSpPr>
          <p:nvPr/>
        </p:nvSpPr>
        <p:spPr bwMode="auto">
          <a:xfrm>
            <a:off x="5121275" y="3103563"/>
            <a:ext cx="323850" cy="533400"/>
          </a:xfrm>
          <a:custGeom>
            <a:avLst/>
            <a:gdLst>
              <a:gd name="T0" fmla="*/ 174381 w 104"/>
              <a:gd name="T1" fmla="*/ 0 h 288"/>
              <a:gd name="T2" fmla="*/ 24912 w 104"/>
              <a:gd name="T3" fmla="*/ 266700 h 288"/>
              <a:gd name="T4" fmla="*/ 323850 w 104"/>
              <a:gd name="T5" fmla="*/ 533400 h 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" h="288">
                <a:moveTo>
                  <a:pt x="56" y="0"/>
                </a:moveTo>
                <a:cubicBezTo>
                  <a:pt x="28" y="48"/>
                  <a:pt x="0" y="96"/>
                  <a:pt x="8" y="144"/>
                </a:cubicBezTo>
                <a:cubicBezTo>
                  <a:pt x="16" y="192"/>
                  <a:pt x="60" y="240"/>
                  <a:pt x="104" y="28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5021" name="Group 29">
            <a:extLst>
              <a:ext uri="{FF2B5EF4-FFF2-40B4-BE49-F238E27FC236}">
                <a16:creationId xmlns:a16="http://schemas.microsoft.com/office/drawing/2014/main" id="{2806B629-1B7C-4929-AE8E-97FBE93B3F3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364038" y="2265363"/>
            <a:ext cx="1981200" cy="2971800"/>
            <a:chOff x="3936" y="576"/>
            <a:chExt cx="1152" cy="1872"/>
          </a:xfrm>
        </p:grpSpPr>
        <p:sp>
          <p:nvSpPr>
            <p:cNvPr id="11289" name="AutoShape 30">
              <a:extLst>
                <a:ext uri="{FF2B5EF4-FFF2-40B4-BE49-F238E27FC236}">
                  <a16:creationId xmlns:a16="http://schemas.microsoft.com/office/drawing/2014/main" id="{69A6756B-A592-4743-ADCA-DAB24C2DD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1290" name="AutoShape 31">
              <a:extLst>
                <a:ext uri="{FF2B5EF4-FFF2-40B4-BE49-F238E27FC236}">
                  <a16:creationId xmlns:a16="http://schemas.microsoft.com/office/drawing/2014/main" id="{FE3F2DBD-A33A-4201-8910-133435279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</p:grpSp>
      <p:grpSp>
        <p:nvGrpSpPr>
          <p:cNvPr id="85024" name="Group 32">
            <a:extLst>
              <a:ext uri="{FF2B5EF4-FFF2-40B4-BE49-F238E27FC236}">
                <a16:creationId xmlns:a16="http://schemas.microsoft.com/office/drawing/2014/main" id="{B6DC40E4-F79D-4620-B4CA-8F26CE771539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3768725" y="3138488"/>
            <a:ext cx="1981200" cy="2971800"/>
            <a:chOff x="3936" y="576"/>
            <a:chExt cx="1152" cy="1872"/>
          </a:xfrm>
        </p:grpSpPr>
        <p:sp>
          <p:nvSpPr>
            <p:cNvPr id="11287" name="AutoShape 33">
              <a:extLst>
                <a:ext uri="{FF2B5EF4-FFF2-40B4-BE49-F238E27FC236}">
                  <a16:creationId xmlns:a16="http://schemas.microsoft.com/office/drawing/2014/main" id="{2684A4D0-36A5-4085-AE91-25DB17877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1288" name="AutoShape 34">
              <a:extLst>
                <a:ext uri="{FF2B5EF4-FFF2-40B4-BE49-F238E27FC236}">
                  <a16:creationId xmlns:a16="http://schemas.microsoft.com/office/drawing/2014/main" id="{53841A5F-094E-4AEF-B32D-F111C5355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31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</p:grpSp>
      <p:sp>
        <p:nvSpPr>
          <p:cNvPr id="11283" name="Line 36">
            <a:extLst>
              <a:ext uri="{FF2B5EF4-FFF2-40B4-BE49-F238E27FC236}">
                <a16:creationId xmlns:a16="http://schemas.microsoft.com/office/drawing/2014/main" id="{94F0196A-03C5-4EDD-958A-E78DD4FC6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237163"/>
            <a:ext cx="601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9" name="AutoShape 9">
            <a:extLst>
              <a:ext uri="{FF2B5EF4-FFF2-40B4-BE49-F238E27FC236}">
                <a16:creationId xmlns:a16="http://schemas.microsoft.com/office/drawing/2014/main" id="{E2DFF1BF-98E7-4706-BC06-F4545AEC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8991600" cy="850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28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28/91sgk: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xx’,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yy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’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xx’//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yy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’</a:t>
            </a:r>
          </a:p>
        </p:txBody>
      </p:sp>
      <p:sp>
        <p:nvSpPr>
          <p:cNvPr id="11285" name="Text Box 5">
            <a:extLst>
              <a:ext uri="{FF2B5EF4-FFF2-40B4-BE49-F238E27FC236}">
                <a16:creationId xmlns:a16="http://schemas.microsoft.com/office/drawing/2014/main" id="{15175B7E-EB87-45C9-99DF-25677B892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013" y="4445000"/>
            <a:ext cx="132238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800080"/>
                </a:solidFill>
                <a:latin typeface="Times New Roman" panose="02020603050405020304" pitchFamily="18" charset="0"/>
              </a:rPr>
              <a:t>x’</a:t>
            </a:r>
          </a:p>
        </p:txBody>
      </p:sp>
      <p:sp>
        <p:nvSpPr>
          <p:cNvPr id="41" name="Text Box 26">
            <a:extLst>
              <a:ext uri="{FF2B5EF4-FFF2-40B4-BE49-F238E27FC236}">
                <a16:creationId xmlns:a16="http://schemas.microsoft.com/office/drawing/2014/main" id="{844ED988-AB9C-45A2-83B1-5948F3E63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038" y="2200275"/>
            <a:ext cx="83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800080"/>
                </a:solidFill>
                <a:latin typeface="Times New Roman" panose="02020603050405020304" pitchFamily="18" charset="0"/>
              </a:rPr>
              <a:t>y’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6044" y="1280355"/>
            <a:ext cx="568495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u="sng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r>
              <a:rPr lang="en-US" sz="2600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1: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so le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trong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sz="2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5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5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L 0.15034 -0.3004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17" y="-1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7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4.07407E-6 L -0.06059 0.1298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6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222E-6 L 0.21476 0.0004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2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4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84 0.00301 L 0.46684 0.0030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3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0" dur="10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3" dur="10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8" dur="20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3" dur="2000"/>
                                        <p:tgtEl>
                                          <p:spTgt spid="8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500"/>
                                        <p:tgtEl>
                                          <p:spTgt spid="85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/>
      <p:bldP spid="85017" grpId="0"/>
      <p:bldP spid="85018" grpId="0"/>
      <p:bldP spid="11283" grpId="0" animBg="1"/>
      <p:bldP spid="11285" grpId="0"/>
      <p:bldP spid="4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505898C6-2DBD-441B-87CC-753212CC0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5562600"/>
            <a:ext cx="754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AD1F0A13-2C2B-4932-AEF3-0F5435C5B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09800"/>
            <a:ext cx="83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A50021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F333986C-FC17-4BB1-9D3C-A49F24F25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127250"/>
            <a:ext cx="8382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80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45AF78D6-37CC-414F-B0C4-0AA30934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724400"/>
            <a:ext cx="83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A50021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86022" name="Group 6">
            <a:extLst>
              <a:ext uri="{FF2B5EF4-FFF2-40B4-BE49-F238E27FC236}">
                <a16:creationId xmlns:a16="http://schemas.microsoft.com/office/drawing/2014/main" id="{658647F2-811F-463D-A2C7-817DCF5317C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265363" y="2057400"/>
            <a:ext cx="2257425" cy="3505200"/>
            <a:chOff x="3936" y="576"/>
            <a:chExt cx="1152" cy="1872"/>
          </a:xfrm>
        </p:grpSpPr>
        <p:sp>
          <p:nvSpPr>
            <p:cNvPr id="12326" name="AutoShape 7">
              <a:extLst>
                <a:ext uri="{FF2B5EF4-FFF2-40B4-BE49-F238E27FC236}">
                  <a16:creationId xmlns:a16="http://schemas.microsoft.com/office/drawing/2014/main" id="{5520498A-19F7-4D01-9D60-92F8DBFC1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576"/>
              <a:ext cx="1152" cy="1872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2327" name="AutoShape 8">
              <a:extLst>
                <a:ext uri="{FF2B5EF4-FFF2-40B4-BE49-F238E27FC236}">
                  <a16:creationId xmlns:a16="http://schemas.microsoft.com/office/drawing/2014/main" id="{B1996F12-5DD6-4F6E-B7CE-2D4BB2913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5" y="1304"/>
              <a:ext cx="559" cy="943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</p:grpSp>
      <p:sp>
        <p:nvSpPr>
          <p:cNvPr id="86025" name="Line 9">
            <a:extLst>
              <a:ext uri="{FF2B5EF4-FFF2-40B4-BE49-F238E27FC236}">
                <a16:creationId xmlns:a16="http://schemas.microsoft.com/office/drawing/2014/main" id="{5998F9B2-016E-408D-B9BE-6FDB7BBC00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51075" y="2057400"/>
            <a:ext cx="2286000" cy="3505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6026" name="Group 10">
            <a:extLst>
              <a:ext uri="{FF2B5EF4-FFF2-40B4-BE49-F238E27FC236}">
                <a16:creationId xmlns:a16="http://schemas.microsoft.com/office/drawing/2014/main" id="{E2E9D085-B772-41A7-9D03-872F58E76D3F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019425"/>
            <a:ext cx="2757488" cy="2771775"/>
            <a:chOff x="1200" y="2094"/>
            <a:chExt cx="1737" cy="1746"/>
          </a:xfrm>
        </p:grpSpPr>
        <p:grpSp>
          <p:nvGrpSpPr>
            <p:cNvPr id="12322" name="Group 11">
              <a:extLst>
                <a:ext uri="{FF2B5EF4-FFF2-40B4-BE49-F238E27FC236}">
                  <a16:creationId xmlns:a16="http://schemas.microsoft.com/office/drawing/2014/main" id="{4CD37F01-F586-4A09-BAA3-353563791408}"/>
                </a:ext>
              </a:extLst>
            </p:cNvPr>
            <p:cNvGrpSpPr>
              <a:grpSpLocks/>
            </p:cNvGrpSpPr>
            <p:nvPr/>
          </p:nvGrpSpPr>
          <p:grpSpPr bwMode="auto">
            <a:xfrm rot="9634255">
              <a:off x="2592" y="2094"/>
              <a:ext cx="345" cy="1746"/>
              <a:chOff x="4071" y="1680"/>
              <a:chExt cx="345" cy="1746"/>
            </a:xfrm>
          </p:grpSpPr>
          <p:sp>
            <p:nvSpPr>
              <p:cNvPr id="12324" name="Rectangle 12">
                <a:extLst>
                  <a:ext uri="{FF2B5EF4-FFF2-40B4-BE49-F238E27FC236}">
                    <a16:creationId xmlns:a16="http://schemas.microsoft.com/office/drawing/2014/main" id="{468E479D-FFCA-45A5-81D7-C5500F79C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150125">
                <a:off x="3396" y="2355"/>
                <a:ext cx="1498" cy="14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2325" name="AutoShape 13">
                <a:extLst>
                  <a:ext uri="{FF2B5EF4-FFF2-40B4-BE49-F238E27FC236}">
                    <a16:creationId xmlns:a16="http://schemas.microsoft.com/office/drawing/2014/main" id="{60AED1BE-C359-48D1-BD03-3B9F05B79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887498">
                <a:off x="4268" y="3116"/>
                <a:ext cx="148" cy="310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</p:grpSp>
        <p:sp>
          <p:nvSpPr>
            <p:cNvPr id="12323" name="Line 14">
              <a:extLst>
                <a:ext uri="{FF2B5EF4-FFF2-40B4-BE49-F238E27FC236}">
                  <a16:creationId xmlns:a16="http://schemas.microsoft.com/office/drawing/2014/main" id="{70789221-FBDC-4C69-A5C8-09CC98859E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2208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86031" name="Line 15">
            <a:extLst>
              <a:ext uri="{FF2B5EF4-FFF2-40B4-BE49-F238E27FC236}">
                <a16:creationId xmlns:a16="http://schemas.microsoft.com/office/drawing/2014/main" id="{C60413D0-0297-462D-B2A5-320ED199CD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206750"/>
            <a:ext cx="1828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298" name="Line 16">
            <a:extLst>
              <a:ext uri="{FF2B5EF4-FFF2-40B4-BE49-F238E27FC236}">
                <a16:creationId xmlns:a16="http://schemas.microsoft.com/office/drawing/2014/main" id="{C11E19D1-27A6-47D0-834D-D93FB341A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20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299" name="Line 17">
            <a:extLst>
              <a:ext uri="{FF2B5EF4-FFF2-40B4-BE49-F238E27FC236}">
                <a16:creationId xmlns:a16="http://schemas.microsoft.com/office/drawing/2014/main" id="{F3C795C2-9D30-4A4A-87EC-765EA7C7C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4363" y="3200400"/>
            <a:ext cx="1828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6034" name="Group 18">
            <a:extLst>
              <a:ext uri="{FF2B5EF4-FFF2-40B4-BE49-F238E27FC236}">
                <a16:creationId xmlns:a16="http://schemas.microsoft.com/office/drawing/2014/main" id="{87446E01-21E1-4B63-AF22-6FE296E2C2D8}"/>
              </a:ext>
            </a:extLst>
          </p:cNvPr>
          <p:cNvGrpSpPr>
            <a:grpSpLocks/>
          </p:cNvGrpSpPr>
          <p:nvPr/>
        </p:nvGrpSpPr>
        <p:grpSpPr bwMode="auto">
          <a:xfrm>
            <a:off x="-4648200" y="581025"/>
            <a:ext cx="7467600" cy="2771775"/>
            <a:chOff x="-2928" y="558"/>
            <a:chExt cx="4704" cy="1746"/>
          </a:xfrm>
        </p:grpSpPr>
        <p:grpSp>
          <p:nvGrpSpPr>
            <p:cNvPr id="12318" name="Group 19">
              <a:extLst>
                <a:ext uri="{FF2B5EF4-FFF2-40B4-BE49-F238E27FC236}">
                  <a16:creationId xmlns:a16="http://schemas.microsoft.com/office/drawing/2014/main" id="{AD50A1B1-2288-49F7-9603-7CF4964ECC91}"/>
                </a:ext>
              </a:extLst>
            </p:cNvPr>
            <p:cNvGrpSpPr>
              <a:grpSpLocks/>
            </p:cNvGrpSpPr>
            <p:nvPr/>
          </p:nvGrpSpPr>
          <p:grpSpPr bwMode="auto">
            <a:xfrm rot="2237401">
              <a:off x="1431" y="558"/>
              <a:ext cx="345" cy="1746"/>
              <a:chOff x="4058" y="240"/>
              <a:chExt cx="345" cy="1746"/>
            </a:xfrm>
          </p:grpSpPr>
          <p:sp>
            <p:nvSpPr>
              <p:cNvPr id="12320" name="Rectangle 20">
                <a:extLst>
                  <a:ext uri="{FF2B5EF4-FFF2-40B4-BE49-F238E27FC236}">
                    <a16:creationId xmlns:a16="http://schemas.microsoft.com/office/drawing/2014/main" id="{64BA0680-4570-420A-8927-D9FE456BE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150125">
                <a:off x="3383" y="915"/>
                <a:ext cx="1498" cy="148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  <p:sp>
            <p:nvSpPr>
              <p:cNvPr id="12321" name="AutoShape 21">
                <a:extLst>
                  <a:ext uri="{FF2B5EF4-FFF2-40B4-BE49-F238E27FC236}">
                    <a16:creationId xmlns:a16="http://schemas.microsoft.com/office/drawing/2014/main" id="{E43F70FE-8989-4CFE-8D36-AC28FAC41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887498">
                <a:off x="4255" y="1676"/>
                <a:ext cx="148" cy="310"/>
              </a:xfrm>
              <a:prstGeom prst="triangle">
                <a:avLst>
                  <a:gd name="adj" fmla="val 50000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vi-VN" altLang="vi-VN"/>
              </a:p>
            </p:txBody>
          </p:sp>
        </p:grpSp>
        <p:sp>
          <p:nvSpPr>
            <p:cNvPr id="12319" name="Line 22">
              <a:extLst>
                <a:ext uri="{FF2B5EF4-FFF2-40B4-BE49-F238E27FC236}">
                  <a16:creationId xmlns:a16="http://schemas.microsoft.com/office/drawing/2014/main" id="{76125816-D6D2-47DB-8DFB-6C66094BDB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2928" y="2208"/>
              <a:ext cx="4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2301" name="Line 23">
            <a:extLst>
              <a:ext uri="{FF2B5EF4-FFF2-40B4-BE49-F238E27FC236}">
                <a16:creationId xmlns:a16="http://schemas.microsoft.com/office/drawing/2014/main" id="{F707A116-59F9-474B-BBFB-447E4A3AB809}"/>
              </a:ext>
            </a:extLst>
          </p:cNvPr>
          <p:cNvSpPr>
            <a:spLocks noChangeShapeType="1"/>
          </p:cNvSpPr>
          <p:nvPr/>
        </p:nvSpPr>
        <p:spPr bwMode="auto">
          <a:xfrm>
            <a:off x="-55563" y="3200400"/>
            <a:ext cx="1905001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6040" name="Group 24">
            <a:extLst>
              <a:ext uri="{FF2B5EF4-FFF2-40B4-BE49-F238E27FC236}">
                <a16:creationId xmlns:a16="http://schemas.microsoft.com/office/drawing/2014/main" id="{2D7D214F-6AD5-473C-8033-9D2F9EF06A0B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819400"/>
            <a:ext cx="1323975" cy="6937375"/>
            <a:chOff x="1913" y="-44"/>
            <a:chExt cx="834" cy="4370"/>
          </a:xfrm>
        </p:grpSpPr>
        <p:sp>
          <p:nvSpPr>
            <p:cNvPr id="12315" name="Rectangle 25">
              <a:extLst>
                <a:ext uri="{FF2B5EF4-FFF2-40B4-BE49-F238E27FC236}">
                  <a16:creationId xmlns:a16="http://schemas.microsoft.com/office/drawing/2014/main" id="{37792474-DBC0-4DCF-9A4D-7066E2F4AC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6150125">
              <a:off x="1727" y="631"/>
              <a:ext cx="1498" cy="1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2316" name="AutoShape 26">
              <a:extLst>
                <a:ext uri="{FF2B5EF4-FFF2-40B4-BE49-F238E27FC236}">
                  <a16:creationId xmlns:a16="http://schemas.microsoft.com/office/drawing/2014/main" id="{8011CFA7-CC6B-4880-A105-B6F0A403D1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887498">
              <a:off x="2599" y="1392"/>
              <a:ext cx="148" cy="310"/>
            </a:xfrm>
            <a:prstGeom prst="triangle">
              <a:avLst>
                <a:gd name="adj" fmla="val 50000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2317" name="Line 27">
              <a:extLst>
                <a:ext uri="{FF2B5EF4-FFF2-40B4-BE49-F238E27FC236}">
                  <a16:creationId xmlns:a16="http://schemas.microsoft.com/office/drawing/2014/main" id="{AFF7DC19-95E3-478F-8CEF-A29FD567731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225630" flipH="1">
              <a:off x="494" y="2856"/>
              <a:ext cx="2889" cy="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2303" name="Line 28">
            <a:extLst>
              <a:ext uri="{FF2B5EF4-FFF2-40B4-BE49-F238E27FC236}">
                <a16:creationId xmlns:a16="http://schemas.microsoft.com/office/drawing/2014/main" id="{82DC704E-1BB8-4220-B37C-76AEA13756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5583238"/>
            <a:ext cx="630238" cy="969962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86045" name="Group 29">
            <a:extLst>
              <a:ext uri="{FF2B5EF4-FFF2-40B4-BE49-F238E27FC236}">
                <a16:creationId xmlns:a16="http://schemas.microsoft.com/office/drawing/2014/main" id="{82D4DB22-5C10-48C0-9983-3282C8A6660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200400"/>
            <a:ext cx="7321550" cy="641350"/>
            <a:chOff x="624" y="315"/>
            <a:chExt cx="4612" cy="404"/>
          </a:xfrm>
        </p:grpSpPr>
        <p:sp>
          <p:nvSpPr>
            <p:cNvPr id="12313" name="Rectangle 30">
              <a:extLst>
                <a:ext uri="{FF2B5EF4-FFF2-40B4-BE49-F238E27FC236}">
                  <a16:creationId xmlns:a16="http://schemas.microsoft.com/office/drawing/2014/main" id="{D7788345-CE11-476C-AFB5-F739B0865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36"/>
              <a:ext cx="460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vi-VN" altLang="vi-VN"/>
            </a:p>
          </p:txBody>
        </p:sp>
        <p:sp>
          <p:nvSpPr>
            <p:cNvPr id="12314" name="Text Box 31">
              <a:extLst>
                <a:ext uri="{FF2B5EF4-FFF2-40B4-BE49-F238E27FC236}">
                  <a16:creationId xmlns:a16="http://schemas.microsoft.com/office/drawing/2014/main" id="{77F3F23D-1D3D-4918-807C-2258C7BB5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" y="315"/>
              <a:ext cx="45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IIIIIIIIIIIIIIIIIIIIIIIIIIIIIIIIIIIIIIIIIIIIIIIIIIIIIIIIIIIIIIIIIIIIIIIIIIIIIIIIIIIIIIIIIIIIIIIIIIIIIIIIIIIII</a:t>
              </a:r>
            </a:p>
          </p:txBody>
        </p:sp>
      </p:grpSp>
      <p:sp>
        <p:nvSpPr>
          <p:cNvPr id="86048" name="Line 32">
            <a:extLst>
              <a:ext uri="{FF2B5EF4-FFF2-40B4-BE49-F238E27FC236}">
                <a16:creationId xmlns:a16="http://schemas.microsoft.com/office/drawing/2014/main" id="{7D48CE8E-E635-46D1-885E-9AC68CA018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3200400"/>
            <a:ext cx="6477000" cy="6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6049" name="Text Box 33">
            <a:extLst>
              <a:ext uri="{FF2B5EF4-FFF2-40B4-BE49-F238E27FC236}">
                <a16:creationId xmlns:a16="http://schemas.microsoft.com/office/drawing/2014/main" id="{10B9DFCB-A788-47E0-B3E3-5B57F4104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63" y="5481638"/>
            <a:ext cx="685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A50021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86050" name="Text Box 34">
            <a:extLst>
              <a:ext uri="{FF2B5EF4-FFF2-40B4-BE49-F238E27FC236}">
                <a16:creationId xmlns:a16="http://schemas.microsoft.com/office/drawing/2014/main" id="{97968657-726A-4E2D-8D81-984E8356B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81225"/>
            <a:ext cx="685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A50021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86051" name="Freeform 35">
            <a:extLst>
              <a:ext uri="{FF2B5EF4-FFF2-40B4-BE49-F238E27FC236}">
                <a16:creationId xmlns:a16="http://schemas.microsoft.com/office/drawing/2014/main" id="{CF4873A2-B8CD-4EE5-ACA1-D16B49F99D21}"/>
              </a:ext>
            </a:extLst>
          </p:cNvPr>
          <p:cNvSpPr>
            <a:spLocks/>
          </p:cNvSpPr>
          <p:nvPr/>
        </p:nvSpPr>
        <p:spPr bwMode="auto">
          <a:xfrm>
            <a:off x="4135438" y="2667000"/>
            <a:ext cx="381000" cy="533400"/>
          </a:xfrm>
          <a:custGeom>
            <a:avLst/>
            <a:gdLst>
              <a:gd name="T0" fmla="*/ 0 w 240"/>
              <a:gd name="T1" fmla="*/ 0 h 336"/>
              <a:gd name="T2" fmla="*/ 304800 w 240"/>
              <a:gd name="T3" fmla="*/ 152400 h 336"/>
              <a:gd name="T4" fmla="*/ 381000 w 240"/>
              <a:gd name="T5" fmla="*/ 53340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336">
                <a:moveTo>
                  <a:pt x="0" y="0"/>
                </a:moveTo>
                <a:cubicBezTo>
                  <a:pt x="76" y="20"/>
                  <a:pt x="152" y="40"/>
                  <a:pt x="192" y="96"/>
                </a:cubicBezTo>
                <a:cubicBezTo>
                  <a:pt x="232" y="152"/>
                  <a:pt x="236" y="244"/>
                  <a:pt x="240" y="336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6052" name="Freeform 36">
            <a:extLst>
              <a:ext uri="{FF2B5EF4-FFF2-40B4-BE49-F238E27FC236}">
                <a16:creationId xmlns:a16="http://schemas.microsoft.com/office/drawing/2014/main" id="{FFBC1F07-FF4E-43DC-B66D-DC98CCE93A1C}"/>
              </a:ext>
            </a:extLst>
          </p:cNvPr>
          <p:cNvSpPr>
            <a:spLocks/>
          </p:cNvSpPr>
          <p:nvPr/>
        </p:nvSpPr>
        <p:spPr bwMode="auto">
          <a:xfrm>
            <a:off x="2611438" y="5008563"/>
            <a:ext cx="381000" cy="533400"/>
          </a:xfrm>
          <a:custGeom>
            <a:avLst/>
            <a:gdLst>
              <a:gd name="T0" fmla="*/ 0 w 240"/>
              <a:gd name="T1" fmla="*/ 0 h 336"/>
              <a:gd name="T2" fmla="*/ 304800 w 240"/>
              <a:gd name="T3" fmla="*/ 152400 h 336"/>
              <a:gd name="T4" fmla="*/ 381000 w 240"/>
              <a:gd name="T5" fmla="*/ 53340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336">
                <a:moveTo>
                  <a:pt x="0" y="0"/>
                </a:moveTo>
                <a:cubicBezTo>
                  <a:pt x="76" y="20"/>
                  <a:pt x="152" y="40"/>
                  <a:pt x="192" y="96"/>
                </a:cubicBezTo>
                <a:cubicBezTo>
                  <a:pt x="232" y="152"/>
                  <a:pt x="236" y="244"/>
                  <a:pt x="240" y="336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11" name="Text Box 5">
            <a:extLst>
              <a:ext uri="{FF2B5EF4-FFF2-40B4-BE49-F238E27FC236}">
                <a16:creationId xmlns:a16="http://schemas.microsoft.com/office/drawing/2014/main" id="{E1082B4A-D653-4DD6-9C22-9ED29F731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695825"/>
            <a:ext cx="83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A50021"/>
                </a:solidFill>
                <a:latin typeface="Times New Roman" panose="02020603050405020304" pitchFamily="18" charset="0"/>
              </a:rPr>
              <a:t>x’</a:t>
            </a:r>
          </a:p>
        </p:txBody>
      </p:sp>
      <p:sp>
        <p:nvSpPr>
          <p:cNvPr id="42" name="Text Box 34">
            <a:extLst>
              <a:ext uri="{FF2B5EF4-FFF2-40B4-BE49-F238E27FC236}">
                <a16:creationId xmlns:a16="http://schemas.microsoft.com/office/drawing/2014/main" id="{3D24ED08-2912-4AE4-A7E8-CE4D6DD07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257425"/>
            <a:ext cx="817563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A50021"/>
                </a:solidFill>
                <a:latin typeface="Times New Roman" panose="02020603050405020304" pitchFamily="18" charset="0"/>
              </a:rPr>
              <a:t>y’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11348" y="167009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6970" y="1081720"/>
            <a:ext cx="528740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u="sng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r>
              <a:rPr lang="en-US" sz="2600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2: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hai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góc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đồng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vị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sz="2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600" dirty="0" err="1" smtClean="0">
                <a:latin typeface="Times New Roman" charset="0"/>
                <a:ea typeface="Times New Roman" charset="0"/>
                <a:cs typeface="Times New Roman" charset="0"/>
              </a:rPr>
              <a:t>nhau</a:t>
            </a:r>
            <a:endParaRPr lang="en-US" sz="2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1" name="AutoShape 9">
            <a:extLst>
              <a:ext uri="{FF2B5EF4-FFF2-40B4-BE49-F238E27FC236}">
                <a16:creationId xmlns:a16="http://schemas.microsoft.com/office/drawing/2014/main" id="{E2DFF1BF-98E7-4706-BC06-F4545AEC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2046" y="117163"/>
            <a:ext cx="8991600" cy="850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28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u="sng" dirty="0">
                <a:solidFill>
                  <a:srgbClr val="333300"/>
                </a:solidFill>
                <a:latin typeface="Times New Roman" panose="02020603050405020304" pitchFamily="18" charset="0"/>
              </a:rPr>
              <a:t> 28/91sgk: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xx’,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yy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’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 xx’//</a:t>
            </a:r>
            <a:r>
              <a:rPr lang="en-US" altLang="en-US" sz="2800" dirty="0" err="1">
                <a:solidFill>
                  <a:srgbClr val="333300"/>
                </a:solidFill>
                <a:latin typeface="Times New Roman" panose="02020603050405020304" pitchFamily="18" charset="0"/>
              </a:rPr>
              <a:t>yy</a:t>
            </a:r>
            <a:r>
              <a:rPr lang="en-US" altLang="en-US" sz="2800" dirty="0">
                <a:solidFill>
                  <a:srgbClr val="333300"/>
                </a:solidFill>
                <a:latin typeface="Times New Roman" panose="02020603050405020304" pitchFamily="18" charset="0"/>
              </a:rPr>
              <a:t>’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0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26927 -0.5604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6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55" y="-2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16823 -0.3439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3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10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0.20764 0.002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8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86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86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7 0.0020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8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49" grpId="0" autoUpdateAnimBg="0"/>
      <p:bldP spid="86050" grpId="0" autoUpdateAnimBg="0"/>
      <p:bldP spid="42" grpId="0" autoUpdateAnimBg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-1104900" y="2347106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                  </a:t>
            </a:r>
            <a:endParaRPr lang="vi-VN" sz="2800" dirty="0"/>
          </a:p>
          <a:p>
            <a:r>
              <a:rPr lang="vi-VN" sz="2800" dirty="0"/>
              <a:t/>
            </a:r>
            <a:br>
              <a:rPr lang="vi-VN" sz="2800" dirty="0"/>
            </a:br>
            <a:endParaRPr lang="en-US" sz="2800" dirty="0"/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E2DFF1BF-98E7-4706-BC06-F4545AEC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2986"/>
            <a:ext cx="8991600" cy="129592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ngoài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: Cho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hình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dưới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đây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hãy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chứng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tỏ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m//n 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nhiều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endParaRPr lang="en-US" alt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533400" y="1560078"/>
            <a:ext cx="3352800" cy="2427054"/>
            <a:chOff x="1488" y="1248"/>
            <a:chExt cx="2208" cy="1584"/>
          </a:xfrm>
        </p:grpSpPr>
        <p:sp>
          <p:nvSpPr>
            <p:cNvPr id="13" name="Line 3"/>
            <p:cNvSpPr>
              <a:spLocks noChangeShapeType="1"/>
            </p:cNvSpPr>
            <p:nvPr/>
          </p:nvSpPr>
          <p:spPr bwMode="auto">
            <a:xfrm>
              <a:off x="1488" y="1776"/>
              <a:ext cx="816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2400" y="1344"/>
              <a:ext cx="698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 flipH="1">
              <a:off x="1776" y="2160"/>
              <a:ext cx="19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1584" y="212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2880" y="2169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1968" y="260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2448" y="124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1728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1824" y="211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2976" y="1966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872" y="218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60</a:t>
              </a:r>
              <a:r>
                <a:rPr lang="en-US" altLang="en-US" sz="1600" b="1" baseline="30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0</a:t>
              </a:r>
              <a:endParaRPr lang="en-US" altLang="en-US" sz="1600" b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3048" y="1932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120</a:t>
              </a:r>
              <a:r>
                <a:rPr lang="en-US" altLang="en-US" sz="1600" b="1" baseline="30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0</a:t>
              </a:r>
              <a:endParaRPr lang="en-US" altLang="en-US" sz="1600" b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647122" y="3781180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r>
              <a:rPr lang="en-US" altLang="en-US" sz="24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1:</a:t>
            </a:r>
            <a:endParaRPr lang="en-US" sz="24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47122" y="4170836"/>
                <a:ext cx="4948662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Ta </a:t>
                </a:r>
                <a:r>
                  <a:rPr lang="en-US" altLang="en-US" sz="2200" dirty="0" err="1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có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</m:oMath>
                </a14:m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  <m:r>
                          <a:rPr lang="vi-VN" sz="22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8</m:t>
                        </m:r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  <m:r>
                      <a:rPr lang="vi-VN" sz="2200" i="1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(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kề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bù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</a:t>
                </a:r>
                <a:endParaRPr lang="en-US" altLang="en-US" sz="2200" dirty="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122" y="4170836"/>
                <a:ext cx="4948662" cy="440120"/>
              </a:xfrm>
              <a:prstGeom prst="rect">
                <a:avLst/>
              </a:prstGeom>
              <a:blipFill rotWithShape="0">
                <a:blip r:embed="rId2"/>
                <a:stretch>
                  <a:fillRect l="-1601" t="-95833" r="-616" b="-1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81648" y="4578585"/>
                <a:ext cx="3829253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=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2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648" y="4578585"/>
                <a:ext cx="3829253" cy="440120"/>
              </a:xfrm>
              <a:prstGeom prst="rect">
                <a:avLst/>
              </a:prstGeom>
              <a:blipFill rotWithShape="0">
                <a:blip r:embed="rId3"/>
                <a:stretch>
                  <a:fillRect l="-1274" t="-95833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27498" y="5000612"/>
                <a:ext cx="1466492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6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498" y="5000612"/>
                <a:ext cx="1466492" cy="440120"/>
              </a:xfrm>
              <a:prstGeom prst="rect">
                <a:avLst/>
              </a:prstGeom>
              <a:blipFill rotWithShape="0">
                <a:blip r:embed="rId4"/>
                <a:stretch>
                  <a:fillRect l="-3320" t="-94521" r="-830" b="-126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63204" y="5350605"/>
                <a:ext cx="2709653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⇒</m:t>
                    </m:r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  <m:t>𝑁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  <m:t>1 </m:t>
                        </m:r>
                      </m:e>
                    </m:acc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60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04" y="5350605"/>
                <a:ext cx="2709653" cy="442044"/>
              </a:xfrm>
              <a:prstGeom prst="rect">
                <a:avLst/>
              </a:prstGeom>
              <a:blipFill>
                <a:blip r:embed="rId5"/>
                <a:stretch>
                  <a:fillRect t="-6944" r="-24719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32724" y="5772632"/>
                <a:ext cx="4594463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m:rPr>
                        <m:sty m:val="p"/>
                      </m:rPr>
                      <a:rPr lang="vi-VN" sz="22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v</m:t>
                    </m:r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là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so le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trong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 </a:t>
                </a: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724" y="5772632"/>
                <a:ext cx="4594463" cy="440120"/>
              </a:xfrm>
              <a:prstGeom prst="rect">
                <a:avLst/>
              </a:prstGeom>
              <a:blipFill>
                <a:blip r:embed="rId6"/>
                <a:stretch>
                  <a:fillRect l="-1724" t="-6944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08528" y="6185273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⇒</m:t>
                    </m:r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m//n</a:t>
                </a: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528" y="6185273"/>
                <a:ext cx="1016625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10000" r="-7186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9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/>
      <p:bldP spid="4" grpId="0"/>
      <p:bldP spid="5" grpId="0"/>
      <p:bldP spid="6" grpId="0"/>
      <p:bldP spid="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-1104900" y="2347106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                  </a:t>
            </a:r>
            <a:endParaRPr lang="vi-VN" sz="2800" dirty="0"/>
          </a:p>
          <a:p>
            <a:r>
              <a:rPr lang="vi-VN" sz="2800" dirty="0"/>
              <a:t/>
            </a:r>
            <a:br>
              <a:rPr lang="vi-VN" sz="2800" dirty="0"/>
            </a:br>
            <a:endParaRPr lang="en-US" sz="2800" dirty="0"/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E2DFF1BF-98E7-4706-BC06-F4545AEC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2986"/>
            <a:ext cx="8991600" cy="129592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  <a:contourClr>
              <a:srgbClr val="CC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ngoài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: Cho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hình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vẽ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dưới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đây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hãy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chứng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tỏ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m//n 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alt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bằng</a:t>
            </a:r>
            <a:r>
              <a:rPr lang="en-US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nhiều</a:t>
            </a:r>
            <a:r>
              <a:rPr lang="en-US" alt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dirty="0" err="1"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endParaRPr lang="en-US" alt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533400" y="1560078"/>
            <a:ext cx="3352800" cy="2427054"/>
            <a:chOff x="1488" y="1248"/>
            <a:chExt cx="2208" cy="1584"/>
          </a:xfrm>
        </p:grpSpPr>
        <p:sp>
          <p:nvSpPr>
            <p:cNvPr id="13" name="Line 3"/>
            <p:cNvSpPr>
              <a:spLocks noChangeShapeType="1"/>
            </p:cNvSpPr>
            <p:nvPr/>
          </p:nvSpPr>
          <p:spPr bwMode="auto">
            <a:xfrm>
              <a:off x="1488" y="1776"/>
              <a:ext cx="816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2400" y="1344"/>
              <a:ext cx="698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 flipH="1">
              <a:off x="1776" y="2160"/>
              <a:ext cx="19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1584" y="212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2880" y="2169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1968" y="260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2448" y="124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  <a:ea typeface="Times New Roman" charset="0"/>
                  <a:cs typeface="Times New Roman" charset="0"/>
                </a:rPr>
                <a:t>m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1728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1824" y="211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2</a:t>
              </a: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2976" y="1966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charset="0"/>
                  <a:ea typeface="Times New Roman" charset="0"/>
                  <a:cs typeface="Times New Roman" charset="0"/>
                </a:rPr>
                <a:t>1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872" y="218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60</a:t>
              </a:r>
              <a:r>
                <a:rPr lang="en-US" altLang="en-US" sz="1600" b="1" baseline="30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0</a:t>
              </a:r>
              <a:endParaRPr lang="en-US" altLang="en-US" sz="1600" b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3048" y="1932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120</a:t>
              </a:r>
              <a:r>
                <a:rPr lang="en-US" altLang="en-US" sz="1600" b="1" baseline="30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0</a:t>
              </a:r>
              <a:endParaRPr lang="en-US" altLang="en-US" sz="1600" b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647122" y="3781180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Cách</a:t>
            </a:r>
            <a:r>
              <a:rPr lang="en-US" altLang="en-US" sz="24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2:</a:t>
            </a:r>
            <a:endParaRPr lang="en-US" sz="24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47122" y="4170836"/>
                <a:ext cx="4871718" cy="439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Ta </a:t>
                </a:r>
                <a:r>
                  <a:rPr lang="en-US" altLang="en-US" sz="2200" dirty="0" err="1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có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+</m:t>
                    </m:r>
                  </m:oMath>
                </a14:m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</m:t>
                        </m:r>
                        <m:r>
                          <a:rPr lang="vi-VN" sz="2200" b="0" i="0" smtClean="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8</m:t>
                        </m:r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solidFill>
                              <a:schemeClr val="tx1"/>
                            </a:solidFill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  <m:r>
                      <a:rPr lang="vi-VN" sz="2200" i="1">
                        <a:solidFill>
                          <a:schemeClr val="tx1"/>
                        </a:solidFill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(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kề</a:t>
                </a:r>
                <a:r>
                  <a:rPr lang="en-US" altLang="en-US" sz="2200" dirty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altLang="en-US" sz="2200" dirty="0" err="1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bù</a:t>
                </a:r>
                <a:r>
                  <a:rPr lang="en-US" altLang="en-US" sz="2200" dirty="0" smtClean="0">
                    <a:solidFill>
                      <a:schemeClr val="tx1"/>
                    </a:solidFill>
                    <a:latin typeface="Times New Roman" charset="0"/>
                    <a:ea typeface="Times New Roman" charset="0"/>
                    <a:cs typeface="Times New Roman" charset="0"/>
                  </a:rPr>
                  <a:t>)</a:t>
                </a:r>
                <a:endParaRPr lang="en-US" altLang="en-US" sz="2200" dirty="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122" y="4170836"/>
                <a:ext cx="4871718" cy="439864"/>
              </a:xfrm>
              <a:prstGeom prst="rect">
                <a:avLst/>
              </a:prstGeom>
              <a:blipFill rotWithShape="0">
                <a:blip r:embed="rId2"/>
                <a:stretch>
                  <a:fillRect l="-1627" t="-95833" r="-501" b="-1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81648" y="4578585"/>
                <a:ext cx="3596818" cy="439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=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180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-</a:t>
                </a:r>
                <a:r>
                  <a:rPr lang="vi-VN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6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648" y="4578585"/>
                <a:ext cx="3596818" cy="439864"/>
              </a:xfrm>
              <a:prstGeom prst="rect">
                <a:avLst/>
              </a:prstGeom>
              <a:blipFill rotWithShape="0">
                <a:blip r:embed="rId3"/>
                <a:stretch>
                  <a:fillRect l="-1356" t="-95833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27498" y="5000612"/>
                <a:ext cx="1573892" cy="439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12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498" y="5000612"/>
                <a:ext cx="1573892" cy="439864"/>
              </a:xfrm>
              <a:prstGeom prst="rect">
                <a:avLst/>
              </a:prstGeom>
              <a:blipFill rotWithShape="0">
                <a:blip r:embed="rId4"/>
                <a:stretch>
                  <a:fillRect l="-3101" t="-95833" b="-1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63204" y="5350605"/>
                <a:ext cx="3037242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⇒</m:t>
                    </m:r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=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2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(=</m:t>
                    </m:r>
                    <m:sSup>
                      <m:sSupPr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sSupPr>
                      <m:e>
                        <m:r>
                          <a:rPr lang="vi-VN" sz="2200" b="0" i="0" smtClean="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12</m:t>
                        </m:r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e>
                      <m:sup>
                        <m:r>
                          <a:rPr lang="vi-VN" sz="2200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0</m:t>
                        </m:r>
                      </m:sup>
                    </m:sSup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)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204" y="5350605"/>
                <a:ext cx="3037242" cy="440120"/>
              </a:xfrm>
              <a:prstGeom prst="rect">
                <a:avLst/>
              </a:prstGeom>
              <a:blipFill rotWithShape="0">
                <a:blip r:embed="rId5"/>
                <a:stretch>
                  <a:fillRect t="-97222" r="-12224" b="-126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32724" y="5772632"/>
                <a:ext cx="4120936" cy="440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N</m:t>
                            </m:r>
                          </m:e>
                          <m:sub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  <m:r>
                      <m:rPr>
                        <m:sty m:val="p"/>
                      </m:rPr>
                      <a:rPr lang="vi-VN" sz="220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v</m:t>
                    </m:r>
                    <m:r>
                      <a:rPr lang="vi-VN" sz="2200" b="0" i="1" smtClean="0">
                        <a:latin typeface="Cambria Math" charset="0"/>
                        <a:ea typeface="Times New Roman" charset="0"/>
                        <a:cs typeface="Times New Roman" charset="0"/>
                      </a:rPr>
                      <m:t>à</m:t>
                    </m:r>
                  </m:oMath>
                </a14:m>
                <a:r>
                  <a:rPr lang="en-US" altLang="en-US" sz="2200" dirty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>
                            <a:latin typeface="Cambria Math" panose="02040503050406030204" pitchFamily="18" charset="0"/>
                            <a:ea typeface="Times New Roman" charset="0"/>
                            <a:cs typeface="Times New Roman" charset="0"/>
                          </a:rPr>
                        </m:ctrlPr>
                      </m:accPr>
                      <m:e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Times New Roman" charset="0"/>
                                <a:cs typeface="Times New Roman" charset="0"/>
                              </a:rPr>
                            </m:ctrlPr>
                          </m:sSubPr>
                          <m:e>
                            <m:r>
                              <a:rPr lang="vi-VN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200" i="1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M</m:t>
                            </m:r>
                          </m:e>
                          <m:sub>
                            <m:r>
                              <a:rPr lang="vi-VN" sz="2200" b="0" i="1" smtClean="0">
                                <a:latin typeface="Cambria Math" charset="0"/>
                                <a:ea typeface="Times New Roman" charset="0"/>
                                <a:cs typeface="Times New Roman" charset="0"/>
                              </a:rPr>
                              <m:t>1</m:t>
                            </m:r>
                          </m:sub>
                        </m:sSub>
                        <m:r>
                          <a:rPr lang="vi-VN" sz="2200" i="1">
                            <a:latin typeface="Cambria Math" charset="0"/>
                            <a:ea typeface="Times New Roman" charset="0"/>
                            <a:cs typeface="Times New Roman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là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hai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góc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đồng</a:t>
                </a:r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</a:t>
                </a:r>
                <a:r>
                  <a:rPr lang="en-US" sz="2200" dirty="0" err="1" smtClean="0">
                    <a:latin typeface="Times New Roman" charset="0"/>
                    <a:ea typeface="Times New Roman" charset="0"/>
                    <a:cs typeface="Times New Roman" charset="0"/>
                  </a:rPr>
                  <a:t>vị</a:t>
                </a: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724" y="5772632"/>
                <a:ext cx="4120936" cy="440120"/>
              </a:xfrm>
              <a:prstGeom prst="rect">
                <a:avLst/>
              </a:prstGeom>
              <a:blipFill rotWithShape="0">
                <a:blip r:embed="rId6"/>
                <a:stretch>
                  <a:fillRect l="-1920" t="-95833" r="-886" b="-1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08528" y="6185273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>
                        <a:latin typeface="Cambria Math" charset="0"/>
                        <a:ea typeface="Times New Roman" charset="0"/>
                        <a:cs typeface="Times New Roman" charset="0"/>
                      </a:rPr>
                      <m:t>⇒</m:t>
                    </m:r>
                  </m:oMath>
                </a14:m>
                <a:r>
                  <a:rPr lang="en-US" sz="2200" dirty="0" smtClean="0">
                    <a:latin typeface="Times New Roman" charset="0"/>
                    <a:ea typeface="Times New Roman" charset="0"/>
                    <a:cs typeface="Times New Roman" charset="0"/>
                  </a:rPr>
                  <a:t> m//n</a:t>
                </a:r>
                <a:endParaRPr lang="en-US" sz="2200" dirty="0">
                  <a:latin typeface="Times New Roman" charset="0"/>
                  <a:ea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528" y="6185273"/>
                <a:ext cx="1016625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10000" r="-7186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242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/>
      <p:bldP spid="4" grpId="0"/>
      <p:bldP spid="5" grpId="0"/>
      <p:bldP spid="6" grpId="0"/>
      <p:bldP spid="7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2|0.8|0.9|2.3|0.8|0.8|2.4|2|0.6|2|0.6|1.2|2.2|0.7|0.7|1|6.6|1.2|2.4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2|0.8|1.1|1.9|1.5|0.7|2|1.2|2.2|1.2|0.7|1.3|0.5|2.1|0.6|0.7|0.6|0.7|5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</TotalTime>
  <Words>609</Words>
  <Application>Microsoft Office PowerPoint</Application>
  <PresentationFormat>On-screen Show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tự học</vt:lpstr>
    </vt:vector>
  </TitlesOfParts>
  <Company>Thị trấn Đà Bắc - Hòa Bình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VHC Computer</dc:creator>
  <cp:lastModifiedBy>Admin</cp:lastModifiedBy>
  <cp:revision>167</cp:revision>
  <dcterms:created xsi:type="dcterms:W3CDTF">2013-09-11T15:11:29Z</dcterms:created>
  <dcterms:modified xsi:type="dcterms:W3CDTF">2021-10-13T02:52:35Z</dcterms:modified>
</cp:coreProperties>
</file>